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8" r:id="rId3"/>
    <p:sldId id="257" r:id="rId4"/>
    <p:sldId id="284" r:id="rId5"/>
    <p:sldId id="279" r:id="rId6"/>
    <p:sldId id="282" r:id="rId7"/>
    <p:sldId id="281" r:id="rId8"/>
  </p:sldIdLst>
  <p:sldSz cx="9144000" cy="6858000" type="screen4x3"/>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510"/>
    <a:srgbClr val="6B93CA"/>
    <a:srgbClr val="5ECA2A"/>
    <a:srgbClr val="F38119"/>
    <a:srgbClr val="A9E583"/>
    <a:srgbClr val="BCDDA3"/>
    <a:srgbClr val="40629F"/>
    <a:srgbClr val="FCA408"/>
    <a:srgbClr val="53A935"/>
    <a:srgbClr val="29B4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3" autoAdjust="0"/>
    <p:restoredTop sz="78761" autoAdjust="0"/>
  </p:normalViewPr>
  <p:slideViewPr>
    <p:cSldViewPr snapToGrid="0" snapToObjects="1">
      <p:cViewPr varScale="1">
        <p:scale>
          <a:sx n="54" d="100"/>
          <a:sy n="54" d="100"/>
        </p:scale>
        <p:origin x="72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10872E3C-EEAF-D54B-8AD7-55EF4A16BBE3}" type="datetimeFigureOut">
              <a:rPr lang="en-US" smtClean="0"/>
              <a:t>12/27/2017</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07EC26DC-8E2B-714D-A059-D53462F42D1D}" type="slidenum">
              <a:rPr lang="en-US" smtClean="0"/>
              <a:t>‹#›</a:t>
            </a:fld>
            <a:endParaRPr lang="en-US"/>
          </a:p>
        </p:txBody>
      </p:sp>
    </p:spTree>
    <p:extLst>
      <p:ext uri="{BB962C8B-B14F-4D97-AF65-F5344CB8AC3E}">
        <p14:creationId xmlns:p14="http://schemas.microsoft.com/office/powerpoint/2010/main" val="33865287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ea typeface="+mn-ea"/>
                <a:cs typeface="+mn-cs"/>
              </a:rPr>
              <a:t>Step 2: Explore It</a:t>
            </a:r>
          </a:p>
        </p:txBody>
      </p:sp>
      <p:sp>
        <p:nvSpPr>
          <p:cNvPr id="4" name="Slide Number Placeholder 3"/>
          <p:cNvSpPr>
            <a:spLocks noGrp="1"/>
          </p:cNvSpPr>
          <p:nvPr>
            <p:ph type="sldNum" sz="quarter" idx="10"/>
          </p:nvPr>
        </p:nvSpPr>
        <p:spPr/>
        <p:txBody>
          <a:bodyPr/>
          <a:lstStyle/>
          <a:p>
            <a:fld id="{07EC26DC-8E2B-714D-A059-D53462F42D1D}" type="slidenum">
              <a:rPr lang="en-US" smtClean="0"/>
              <a:t>1</a:t>
            </a:fld>
            <a:endParaRPr lang="en-US"/>
          </a:p>
        </p:txBody>
      </p:sp>
    </p:spTree>
    <p:extLst>
      <p:ext uri="{BB962C8B-B14F-4D97-AF65-F5344CB8AC3E}">
        <p14:creationId xmlns:p14="http://schemas.microsoft.com/office/powerpoint/2010/main" val="56176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864">
              <a:defRPr/>
            </a:pPr>
            <a:r>
              <a:rPr lang="en-US" dirty="0"/>
              <a:t>In this lesson, you are going to learn how to complete the second step in the invention process, EXPLORE IT, by conducting research</a:t>
            </a:r>
            <a:r>
              <a:rPr lang="en-US" baseline="0" dirty="0"/>
              <a:t> on the problem you identified in Step 1.</a:t>
            </a:r>
            <a:endParaRPr lang="en-US" dirty="0"/>
          </a:p>
        </p:txBody>
      </p:sp>
      <p:sp>
        <p:nvSpPr>
          <p:cNvPr id="4" name="Slide Number Placeholder 3"/>
          <p:cNvSpPr>
            <a:spLocks noGrp="1"/>
          </p:cNvSpPr>
          <p:nvPr>
            <p:ph type="sldNum" sz="quarter" idx="10"/>
          </p:nvPr>
        </p:nvSpPr>
        <p:spPr/>
        <p:txBody>
          <a:bodyPr/>
          <a:lstStyle/>
          <a:p>
            <a:fld id="{07EC26DC-8E2B-714D-A059-D53462F42D1D}" type="slidenum">
              <a:rPr lang="en-US" smtClean="0"/>
              <a:t>2</a:t>
            </a:fld>
            <a:endParaRPr lang="en-US"/>
          </a:p>
        </p:txBody>
      </p:sp>
    </p:spTree>
    <p:extLst>
      <p:ext uri="{BB962C8B-B14F-4D97-AF65-F5344CB8AC3E}">
        <p14:creationId xmlns:p14="http://schemas.microsoft.com/office/powerpoint/2010/main" val="448052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invent, you come up with a </a:t>
            </a:r>
            <a:r>
              <a:rPr lang="en-US" b="1" dirty="0"/>
              <a:t>new and unique way to solve a problem</a:t>
            </a:r>
            <a:r>
              <a:rPr lang="en-US" dirty="0"/>
              <a:t>.  Inventors must do research</a:t>
            </a:r>
            <a:r>
              <a:rPr lang="en-US" baseline="0" dirty="0"/>
              <a:t> </a:t>
            </a:r>
            <a:r>
              <a:rPr lang="en-US" dirty="0"/>
              <a:t>to see what similar</a:t>
            </a:r>
            <a:r>
              <a:rPr lang="en-US" baseline="0" dirty="0"/>
              <a:t> </a:t>
            </a:r>
            <a:r>
              <a:rPr lang="en-US" dirty="0"/>
              <a:t>inventions already</a:t>
            </a:r>
            <a:r>
              <a:rPr lang="en-US" baseline="0" dirty="0"/>
              <a:t> exist or have been tried before</a:t>
            </a:r>
            <a:r>
              <a:rPr lang="en-US" dirty="0"/>
              <a:t>,</a:t>
            </a:r>
            <a:r>
              <a:rPr lang="en-US" baseline="0" dirty="0"/>
              <a:t> </a:t>
            </a:r>
            <a:r>
              <a:rPr lang="en-US" dirty="0"/>
              <a:t>and what other inventors are doing now to address the problem they’ve identified.  They learn from what others have already tried, and they make sure that their solutions are new or improvements of past solutions.</a:t>
            </a:r>
          </a:p>
          <a:p>
            <a:r>
              <a:rPr lang="en-US" dirty="0"/>
              <a:t> </a:t>
            </a:r>
          </a:p>
        </p:txBody>
      </p:sp>
      <p:sp>
        <p:nvSpPr>
          <p:cNvPr id="4" name="Slide Number Placeholder 3"/>
          <p:cNvSpPr>
            <a:spLocks noGrp="1"/>
          </p:cNvSpPr>
          <p:nvPr>
            <p:ph type="sldNum" sz="quarter" idx="10"/>
          </p:nvPr>
        </p:nvSpPr>
        <p:spPr/>
        <p:txBody>
          <a:bodyPr/>
          <a:lstStyle/>
          <a:p>
            <a:fld id="{07EC26DC-8E2B-714D-A059-D53462F42D1D}" type="slidenum">
              <a:rPr lang="en-US" smtClean="0"/>
              <a:t>3</a:t>
            </a:fld>
            <a:endParaRPr lang="en-US"/>
          </a:p>
        </p:txBody>
      </p:sp>
    </p:spTree>
    <p:extLst>
      <p:ext uri="{BB962C8B-B14F-4D97-AF65-F5344CB8AC3E}">
        <p14:creationId xmlns:p14="http://schemas.microsoft.com/office/powerpoint/2010/main" val="222487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In past Invent It Challenges, students like you have conducted research in different ways:  </a:t>
            </a:r>
          </a:p>
          <a:p>
            <a:pPr marL="171450" lvl="0" indent="-171450">
              <a:buFont typeface="Arial" charset="0"/>
              <a:buChar char="•"/>
            </a:pPr>
            <a:r>
              <a:rPr lang="en-US" dirty="0"/>
              <a:t>Reading books, magazines and newspaper articles about the problem and related inventions</a:t>
            </a:r>
            <a:endParaRPr lang="en-US" dirty="0">
              <a:effectLst/>
            </a:endParaRPr>
          </a:p>
          <a:p>
            <a:pPr marL="171450" lvl="0" indent="-171450">
              <a:buFont typeface="Arial" charset="0"/>
              <a:buChar char="•"/>
            </a:pPr>
            <a:r>
              <a:rPr lang="en-US" dirty="0"/>
              <a:t>Using online resources to research products related to the problem</a:t>
            </a:r>
            <a:endParaRPr lang="en-US" dirty="0">
              <a:effectLst/>
            </a:endParaRPr>
          </a:p>
          <a:p>
            <a:pPr marL="171450" lvl="0" indent="-171450">
              <a:buFont typeface="Arial" charset="0"/>
              <a:buChar char="•"/>
            </a:pPr>
            <a:r>
              <a:rPr lang="en-US" dirty="0"/>
              <a:t>Interviewing experts or people experiencing the problem</a:t>
            </a:r>
            <a:endParaRPr lang="en-US" dirty="0">
              <a:effectLst/>
            </a:endParaRPr>
          </a:p>
        </p:txBody>
      </p:sp>
      <p:sp>
        <p:nvSpPr>
          <p:cNvPr id="4" name="Slide Number Placeholder 3"/>
          <p:cNvSpPr>
            <a:spLocks noGrp="1"/>
          </p:cNvSpPr>
          <p:nvPr>
            <p:ph type="sldNum" sz="quarter" idx="10"/>
          </p:nvPr>
        </p:nvSpPr>
        <p:spPr/>
        <p:txBody>
          <a:bodyPr/>
          <a:lstStyle/>
          <a:p>
            <a:fld id="{07EC26DC-8E2B-714D-A059-D53462F42D1D}" type="slidenum">
              <a:rPr lang="en-US" smtClean="0"/>
              <a:t>4</a:t>
            </a:fld>
            <a:endParaRPr lang="en-US"/>
          </a:p>
        </p:txBody>
      </p:sp>
    </p:spTree>
    <p:extLst>
      <p:ext uri="{BB962C8B-B14F-4D97-AF65-F5344CB8AC3E}">
        <p14:creationId xmlns:p14="http://schemas.microsoft.com/office/powerpoint/2010/main" val="222487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now ready to become an</a:t>
            </a:r>
            <a:r>
              <a:rPr lang="en-US" baseline="0" dirty="0"/>
              <a:t> </a:t>
            </a:r>
            <a:r>
              <a:rPr lang="en-US" dirty="0"/>
              <a:t>inventor yourself and conduct research. Grab your Inventor’s Notebook and get ready to take notes!  For every source you use, record the name of the source and what you found out.  </a:t>
            </a:r>
          </a:p>
          <a:p>
            <a:r>
              <a:rPr lang="en-US" dirty="0"/>
              <a:t> </a:t>
            </a:r>
          </a:p>
          <a:p>
            <a:r>
              <a:rPr lang="en-US" dirty="0"/>
              <a:t>Begin by listing research questions … questions that target exactly </a:t>
            </a:r>
            <a:r>
              <a:rPr lang="en-US" b="1" dirty="0"/>
              <a:t>what</a:t>
            </a:r>
            <a:r>
              <a:rPr lang="en-US" dirty="0"/>
              <a:t> you want to find out. Here</a:t>
            </a:r>
            <a:r>
              <a:rPr lang="en-US" baseline="0" dirty="0"/>
              <a:t> are some examples:</a:t>
            </a:r>
            <a:endParaRPr lang="en-US" dirty="0"/>
          </a:p>
          <a:p>
            <a:pPr marL="171450" lvl="0" indent="-171450">
              <a:buFont typeface="Arial" charset="0"/>
              <a:buChar char="•"/>
            </a:pPr>
            <a:r>
              <a:rPr lang="en-US" dirty="0">
                <a:effectLst/>
              </a:rPr>
              <a:t>Where, when and why does the problem happen?  </a:t>
            </a:r>
          </a:p>
          <a:p>
            <a:pPr marL="171450" lvl="0" indent="-171450">
              <a:buFont typeface="Arial" charset="0"/>
              <a:buChar char="•"/>
            </a:pPr>
            <a:r>
              <a:rPr lang="en-US" dirty="0">
                <a:effectLst/>
              </a:rPr>
              <a:t>Who needs help?  </a:t>
            </a:r>
          </a:p>
          <a:p>
            <a:pPr marL="171450" lvl="0" indent="-171450">
              <a:buFont typeface="Arial" charset="0"/>
              <a:buChar char="•"/>
            </a:pPr>
            <a:r>
              <a:rPr lang="en-US" dirty="0">
                <a:effectLst/>
              </a:rPr>
              <a:t>What has already been done or</a:t>
            </a:r>
            <a:r>
              <a:rPr lang="en-US" baseline="0" dirty="0">
                <a:effectLst/>
              </a:rPr>
              <a:t> invented</a:t>
            </a:r>
            <a:r>
              <a:rPr lang="en-US" dirty="0">
                <a:effectLst/>
              </a:rPr>
              <a:t> to help with the problem?  </a:t>
            </a:r>
          </a:p>
          <a:p>
            <a:pPr marL="171450" lvl="0" indent="-171450">
              <a:buFont typeface="Arial" charset="0"/>
              <a:buChar char="•"/>
            </a:pPr>
            <a:r>
              <a:rPr lang="en-US" dirty="0">
                <a:effectLst/>
              </a:rPr>
              <a:t>What parts of past solutions worked and why?  </a:t>
            </a:r>
          </a:p>
          <a:p>
            <a:pPr marL="171450" lvl="0" indent="-171450">
              <a:buFont typeface="Arial" charset="0"/>
              <a:buChar char="•"/>
            </a:pPr>
            <a:r>
              <a:rPr lang="en-US" dirty="0">
                <a:effectLst/>
              </a:rPr>
              <a:t>What parts of past solutions didn’t work and why?</a:t>
            </a:r>
          </a:p>
          <a:p>
            <a:pPr marL="171450" lvl="0" indent="-171450">
              <a:buFont typeface="Arial" charset="0"/>
              <a:buChar char="•"/>
            </a:pPr>
            <a:endParaRPr lang="en-US" dirty="0">
              <a:effectLst/>
            </a:endParaRPr>
          </a:p>
          <a:p>
            <a:r>
              <a:rPr lang="en-US" dirty="0"/>
              <a:t>Always think: What helps me define the important elements of my invention?</a:t>
            </a:r>
          </a:p>
          <a:p>
            <a:endParaRPr lang="en-US" dirty="0"/>
          </a:p>
          <a:p>
            <a:r>
              <a:rPr lang="en-US" dirty="0"/>
              <a:t>The information you gather about the problem and past attempts at solving the problem will give you ideas for your own invention!  List the ideas you have in your notebook!</a:t>
            </a:r>
          </a:p>
          <a:p>
            <a:r>
              <a:rPr lang="en-US" dirty="0"/>
              <a:t> </a:t>
            </a:r>
          </a:p>
          <a:p>
            <a:r>
              <a:rPr lang="en-US" dirty="0"/>
              <a:t>If you find that there is already an</a:t>
            </a:r>
            <a:r>
              <a:rPr lang="en-US" baseline="0" dirty="0"/>
              <a:t> </a:t>
            </a:r>
            <a:r>
              <a:rPr lang="en-US" dirty="0"/>
              <a:t>invention that solves the problem</a:t>
            </a:r>
            <a:r>
              <a:rPr lang="en-US" baseline="0" dirty="0"/>
              <a:t> in a way you think you can’t improve on</a:t>
            </a:r>
            <a:r>
              <a:rPr lang="en-US" dirty="0"/>
              <a:t>, it’s ok to go back to the </a:t>
            </a:r>
            <a:r>
              <a:rPr lang="en-US" i="1" dirty="0"/>
              <a:t>Think It</a:t>
            </a:r>
            <a:r>
              <a:rPr lang="en-US" dirty="0"/>
              <a:t> stage and identify a new problem to solve!</a:t>
            </a:r>
            <a:r>
              <a:rPr lang="en-US" dirty="0">
                <a:effectLst/>
              </a:rPr>
              <a:t> </a:t>
            </a:r>
          </a:p>
        </p:txBody>
      </p:sp>
      <p:sp>
        <p:nvSpPr>
          <p:cNvPr id="4" name="Slide Number Placeholder 3"/>
          <p:cNvSpPr>
            <a:spLocks noGrp="1"/>
          </p:cNvSpPr>
          <p:nvPr>
            <p:ph type="sldNum" sz="quarter" idx="10"/>
          </p:nvPr>
        </p:nvSpPr>
        <p:spPr/>
        <p:txBody>
          <a:bodyPr/>
          <a:lstStyle/>
          <a:p>
            <a:fld id="{07EC26DC-8E2B-714D-A059-D53462F42D1D}" type="slidenum">
              <a:rPr lang="en-US" smtClean="0"/>
              <a:t>5</a:t>
            </a:fld>
            <a:endParaRPr lang="en-US"/>
          </a:p>
        </p:txBody>
      </p:sp>
    </p:spTree>
    <p:extLst>
      <p:ext uri="{BB962C8B-B14F-4D97-AF65-F5344CB8AC3E}">
        <p14:creationId xmlns:p14="http://schemas.microsoft.com/office/powerpoint/2010/main" val="2743059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right now by starting a section in your Inventor’s Notebook titled </a:t>
            </a:r>
            <a:r>
              <a:rPr lang="en-US" i="1" dirty="0"/>
              <a:t>Explore It!  </a:t>
            </a:r>
            <a:r>
              <a:rPr lang="en-US" dirty="0"/>
              <a:t>Then, list your research questions and identify some reliable sources to gather information.  </a:t>
            </a:r>
          </a:p>
          <a:p>
            <a:r>
              <a:rPr lang="en-US" dirty="0"/>
              <a:t> </a:t>
            </a:r>
          </a:p>
          <a:p>
            <a:pPr lvl="0"/>
            <a:endParaRPr lang="en-US" dirty="0"/>
          </a:p>
          <a:p>
            <a:r>
              <a:rPr lang="en-US" dirty="0"/>
              <a:t>Take notes! Your notes will help you you prepare your entry for submission.  Judges</a:t>
            </a:r>
            <a:r>
              <a:rPr lang="en-US" baseline="0" dirty="0"/>
              <a:t> will </a:t>
            </a:r>
            <a:r>
              <a:rPr lang="en-US" dirty="0"/>
              <a:t>see that you checked multiple sources and that your research helped you form the idea for your invention!</a:t>
            </a:r>
            <a:r>
              <a:rPr lang="en-US" dirty="0">
                <a:effectLst/>
              </a:rPr>
              <a:t> </a:t>
            </a:r>
          </a:p>
        </p:txBody>
      </p:sp>
      <p:sp>
        <p:nvSpPr>
          <p:cNvPr id="4" name="Slide Number Placeholder 3"/>
          <p:cNvSpPr>
            <a:spLocks noGrp="1"/>
          </p:cNvSpPr>
          <p:nvPr>
            <p:ph type="sldNum" sz="quarter" idx="10"/>
          </p:nvPr>
        </p:nvSpPr>
        <p:spPr/>
        <p:txBody>
          <a:bodyPr/>
          <a:lstStyle/>
          <a:p>
            <a:fld id="{07EC26DC-8E2B-714D-A059-D53462F42D1D}" type="slidenum">
              <a:rPr lang="en-US" smtClean="0"/>
              <a:t>6</a:t>
            </a:fld>
            <a:endParaRPr lang="en-US"/>
          </a:p>
        </p:txBody>
      </p:sp>
    </p:spTree>
    <p:extLst>
      <p:ext uri="{BB962C8B-B14F-4D97-AF65-F5344CB8AC3E}">
        <p14:creationId xmlns:p14="http://schemas.microsoft.com/office/powerpoint/2010/main" val="274305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know how to </a:t>
            </a:r>
            <a:r>
              <a:rPr lang="en-US"/>
              <a:t>complete Step 2 of </a:t>
            </a:r>
            <a:r>
              <a:rPr lang="en-US" dirty="0"/>
              <a:t>the invention process, EXPLORE IT,</a:t>
            </a:r>
            <a:r>
              <a:rPr lang="en-US" baseline="0" dirty="0"/>
              <a:t> </a:t>
            </a:r>
            <a:r>
              <a:rPr lang="en-US" dirty="0"/>
              <a:t>by generating a list of research questions and finding information that helps you understand what you can create to solve the problem in a new, unique way!</a:t>
            </a:r>
          </a:p>
        </p:txBody>
      </p:sp>
      <p:sp>
        <p:nvSpPr>
          <p:cNvPr id="4" name="Slide Number Placeholder 3"/>
          <p:cNvSpPr>
            <a:spLocks noGrp="1"/>
          </p:cNvSpPr>
          <p:nvPr>
            <p:ph type="sldNum" sz="quarter" idx="10"/>
          </p:nvPr>
        </p:nvSpPr>
        <p:spPr/>
        <p:txBody>
          <a:bodyPr/>
          <a:lstStyle/>
          <a:p>
            <a:fld id="{07EC26DC-8E2B-714D-A059-D53462F42D1D}" type="slidenum">
              <a:rPr lang="en-US" smtClean="0"/>
              <a:t>7</a:t>
            </a:fld>
            <a:endParaRPr lang="en-US"/>
          </a:p>
        </p:txBody>
      </p:sp>
    </p:spTree>
    <p:extLst>
      <p:ext uri="{BB962C8B-B14F-4D97-AF65-F5344CB8AC3E}">
        <p14:creationId xmlns:p14="http://schemas.microsoft.com/office/powerpoint/2010/main" val="44805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3C4704-1629-4540-9AFC-FD3BCD45BBB7}"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137739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C4704-1629-4540-9AFC-FD3BCD45BBB7}"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176208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C4704-1629-4540-9AFC-FD3BCD45BBB7}"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58167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C4704-1629-4540-9AFC-FD3BCD45BBB7}"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220323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3C4704-1629-4540-9AFC-FD3BCD45BBB7}"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5838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3C4704-1629-4540-9AFC-FD3BCD45BBB7}"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254229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3C4704-1629-4540-9AFC-FD3BCD45BBB7}" type="datetimeFigureOut">
              <a:rPr lang="en-US" smtClean="0"/>
              <a:t>12/27/2017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5195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3C4704-1629-4540-9AFC-FD3BCD45BBB7}"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348654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C4704-1629-4540-9AFC-FD3BCD45BBB7}" type="datetimeFigureOut">
              <a:rPr lang="en-US" smtClean="0"/>
              <a:t>12/27/2017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400032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3C4704-1629-4540-9AFC-FD3BCD45BBB7}"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428082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3C4704-1629-4540-9AFC-FD3BCD45BBB7}"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0380F-03B3-2F42-B880-482C76FBD6DD}" type="slidenum">
              <a:rPr lang="en-US" smtClean="0"/>
              <a:t>‹#›</a:t>
            </a:fld>
            <a:endParaRPr lang="en-US"/>
          </a:p>
        </p:txBody>
      </p:sp>
    </p:spTree>
    <p:extLst>
      <p:ext uri="{BB962C8B-B14F-4D97-AF65-F5344CB8AC3E}">
        <p14:creationId xmlns:p14="http://schemas.microsoft.com/office/powerpoint/2010/main" val="66166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C4704-1629-4540-9AFC-FD3BCD45BBB7}" type="datetimeFigureOut">
              <a:rPr lang="en-US" smtClean="0"/>
              <a:t>12/27/2017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0380F-03B3-2F42-B880-482C76FBD6DD}" type="slidenum">
              <a:rPr lang="en-US" smtClean="0"/>
              <a:t>‹#›</a:t>
            </a:fld>
            <a:endParaRPr lang="en-US"/>
          </a:p>
        </p:txBody>
      </p:sp>
    </p:spTree>
    <p:extLst>
      <p:ext uri="{BB962C8B-B14F-4D97-AF65-F5344CB8AC3E}">
        <p14:creationId xmlns:p14="http://schemas.microsoft.com/office/powerpoint/2010/main" val="1037186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0" y="-1"/>
            <a:ext cx="9144000" cy="6858001"/>
          </a:xfrm>
          <a:prstGeom prst="rect">
            <a:avLst/>
          </a:prstGeom>
        </p:spPr>
      </p:pic>
      <p:pic>
        <p:nvPicPr>
          <p:cNvPr id="20" name="Picture 19" descr="SmithsonianLogo.png"/>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1977695" y="472734"/>
            <a:ext cx="5106520" cy="5106520"/>
          </a:xfrm>
          <a:prstGeom prst="rect">
            <a:avLst/>
          </a:prstGeom>
        </p:spPr>
      </p:pic>
      <p:pic>
        <p:nvPicPr>
          <p:cNvPr id="4" name="Picture 3" descr="TitleSlide_Background_Tanger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ePalslogo_rgb_Tangeri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351" y="5683623"/>
            <a:ext cx="1419413" cy="889001"/>
          </a:xfrm>
          <a:prstGeom prst="rect">
            <a:avLst/>
          </a:prstGeom>
        </p:spPr>
      </p:pic>
      <p:sp>
        <p:nvSpPr>
          <p:cNvPr id="6" name="TextBox 5"/>
          <p:cNvSpPr txBox="1"/>
          <p:nvPr/>
        </p:nvSpPr>
        <p:spPr>
          <a:xfrm>
            <a:off x="6183799" y="4687182"/>
            <a:ext cx="3671155" cy="1258806"/>
          </a:xfrm>
          <a:prstGeom prst="rect">
            <a:avLst/>
          </a:prstGeom>
          <a:noFill/>
        </p:spPr>
        <p:txBody>
          <a:bodyPr wrap="square" rtlCol="0">
            <a:spAutoFit/>
          </a:bodyPr>
          <a:lstStyle/>
          <a:p>
            <a:pPr>
              <a:lnSpc>
                <a:spcPct val="80000"/>
              </a:lnSpc>
            </a:pPr>
            <a:r>
              <a:rPr lang="en-US" dirty="0">
                <a:solidFill>
                  <a:schemeClr val="bg1"/>
                </a:solidFill>
                <a:latin typeface="+mj-lt"/>
                <a:cs typeface="Helvetica Neue Light"/>
              </a:rPr>
              <a:t>The Invention Process: Step 2</a:t>
            </a:r>
          </a:p>
          <a:p>
            <a:pPr>
              <a:lnSpc>
                <a:spcPct val="80000"/>
              </a:lnSpc>
            </a:pPr>
            <a:endParaRPr lang="en-US" dirty="0">
              <a:solidFill>
                <a:schemeClr val="bg1"/>
              </a:solidFill>
              <a:latin typeface="+mj-lt"/>
              <a:cs typeface="Helvetica Neue Light"/>
            </a:endParaRPr>
          </a:p>
          <a:p>
            <a:pPr>
              <a:lnSpc>
                <a:spcPct val="80000"/>
              </a:lnSpc>
            </a:pPr>
            <a:r>
              <a:rPr lang="en-US" sz="4000" b="1" dirty="0">
                <a:solidFill>
                  <a:schemeClr val="bg1"/>
                </a:solidFill>
                <a:latin typeface="+mj-lt"/>
                <a:cs typeface="Helvetica Neue"/>
              </a:rPr>
              <a:t>Explore It</a:t>
            </a:r>
          </a:p>
          <a:p>
            <a:pPr>
              <a:lnSpc>
                <a:spcPct val="80000"/>
              </a:lnSpc>
            </a:pPr>
            <a:r>
              <a:rPr lang="en-US" b="1" dirty="0">
                <a:solidFill>
                  <a:schemeClr val="bg1"/>
                </a:solidFill>
                <a:latin typeface="+mj-lt"/>
                <a:cs typeface="Helvetica Neue"/>
              </a:rPr>
              <a:t>Conducting Research</a:t>
            </a:r>
          </a:p>
        </p:txBody>
      </p:sp>
      <p:pic>
        <p:nvPicPr>
          <p:cNvPr id="21" name="Picture 20" descr="ChallengeSteps1_thinki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6654" y="2273063"/>
            <a:ext cx="1275410" cy="1275410"/>
          </a:xfrm>
          <a:prstGeom prst="rect">
            <a:avLst/>
          </a:prstGeom>
          <a:effectLst>
            <a:glow rad="330200">
              <a:schemeClr val="bg1">
                <a:alpha val="28000"/>
              </a:schemeClr>
            </a:glow>
          </a:effectLst>
        </p:spPr>
      </p:pic>
      <p:pic>
        <p:nvPicPr>
          <p:cNvPr id="22" name="Picture 21" descr="ChallengeSteps2_Explorei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8808" y="4809666"/>
            <a:ext cx="1762958" cy="1762958"/>
          </a:xfrm>
          <a:prstGeom prst="rect">
            <a:avLst/>
          </a:prstGeom>
          <a:effectLst>
            <a:glow rad="330200">
              <a:schemeClr val="bg1">
                <a:alpha val="28000"/>
              </a:schemeClr>
            </a:glow>
          </a:effectLst>
        </p:spPr>
      </p:pic>
      <p:pic>
        <p:nvPicPr>
          <p:cNvPr id="23" name="Picture 22" descr="ChallengeSteps3_Sketchi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18474" y="3321026"/>
            <a:ext cx="1240779" cy="1240779"/>
          </a:xfrm>
          <a:prstGeom prst="rect">
            <a:avLst/>
          </a:prstGeom>
          <a:effectLst>
            <a:glow rad="330200">
              <a:schemeClr val="bg1">
                <a:alpha val="28000"/>
              </a:schemeClr>
            </a:glow>
          </a:effectLst>
        </p:spPr>
      </p:pic>
      <p:pic>
        <p:nvPicPr>
          <p:cNvPr id="24" name="Picture 23" descr="ChallengeSteps4_Createi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83029" y="687073"/>
            <a:ext cx="1240779" cy="1240779"/>
          </a:xfrm>
          <a:prstGeom prst="rect">
            <a:avLst/>
          </a:prstGeom>
          <a:effectLst>
            <a:glow rad="330200">
              <a:schemeClr val="bg1">
                <a:alpha val="28000"/>
              </a:schemeClr>
            </a:glow>
          </a:effectLst>
        </p:spPr>
      </p:pic>
      <p:pic>
        <p:nvPicPr>
          <p:cNvPr id="25" name="Picture 24" descr="ChallengeSteps5_Tryi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23808" y="1927852"/>
            <a:ext cx="1240779" cy="1240779"/>
          </a:xfrm>
          <a:prstGeom prst="rect">
            <a:avLst/>
          </a:prstGeom>
          <a:effectLst>
            <a:glow rad="330200">
              <a:schemeClr val="bg1">
                <a:alpha val="28000"/>
              </a:schemeClr>
            </a:glow>
          </a:effectLst>
        </p:spPr>
      </p:pic>
      <p:pic>
        <p:nvPicPr>
          <p:cNvPr id="26" name="Picture 25" descr="ChallengeSteps6_Tweaki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08727" y="472734"/>
            <a:ext cx="1240779" cy="1240779"/>
          </a:xfrm>
          <a:prstGeom prst="rect">
            <a:avLst/>
          </a:prstGeom>
          <a:effectLst>
            <a:glow rad="330200">
              <a:schemeClr val="bg1">
                <a:alpha val="28000"/>
              </a:schemeClr>
            </a:glow>
          </a:effectLst>
        </p:spPr>
      </p:pic>
      <p:pic>
        <p:nvPicPr>
          <p:cNvPr id="27" name="Picture 26" descr="ChallengeSteps7_Sellit.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73953" y="2080247"/>
            <a:ext cx="1240779" cy="1240779"/>
          </a:xfrm>
          <a:prstGeom prst="rect">
            <a:avLst/>
          </a:prstGeom>
          <a:effectLst>
            <a:glow rad="330200">
              <a:schemeClr val="bg1">
                <a:alpha val="28000"/>
              </a:schemeClr>
            </a:glow>
          </a:effectLst>
        </p:spPr>
      </p:pic>
    </p:spTree>
    <p:extLst>
      <p:ext uri="{BB962C8B-B14F-4D97-AF65-F5344CB8AC3E}">
        <p14:creationId xmlns:p14="http://schemas.microsoft.com/office/powerpoint/2010/main" val="410179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342" y="-69005"/>
            <a:ext cx="9247261" cy="6937825"/>
          </a:xfrm>
          <a:prstGeom prst="rect">
            <a:avLst/>
          </a:prstGeom>
        </p:spPr>
      </p:pic>
      <p:pic>
        <p:nvPicPr>
          <p:cNvPr id="27" name="Picture 26" descr="SmithsonianLogo.png"/>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1977695" y="1141577"/>
            <a:ext cx="5106520" cy="5106520"/>
          </a:xfrm>
          <a:prstGeom prst="rect">
            <a:avLst/>
          </a:prstGeom>
        </p:spPr>
      </p:pic>
      <p:sp>
        <p:nvSpPr>
          <p:cNvPr id="20" name="TextBox 19"/>
          <p:cNvSpPr txBox="1"/>
          <p:nvPr/>
        </p:nvSpPr>
        <p:spPr>
          <a:xfrm>
            <a:off x="825425" y="3164226"/>
            <a:ext cx="470652" cy="769441"/>
          </a:xfrm>
          <a:prstGeom prst="rect">
            <a:avLst/>
          </a:prstGeom>
          <a:noFill/>
        </p:spPr>
        <p:txBody>
          <a:bodyPr wrap="none" rtlCol="0">
            <a:spAutoFit/>
          </a:bodyPr>
          <a:lstStyle/>
          <a:p>
            <a:r>
              <a:rPr lang="en-US" sz="4400" b="1" dirty="0">
                <a:solidFill>
                  <a:srgbClr val="6B93CA"/>
                </a:solidFill>
              </a:rPr>
              <a:t>1</a:t>
            </a:r>
          </a:p>
        </p:txBody>
      </p:sp>
      <p:sp>
        <p:nvSpPr>
          <p:cNvPr id="21" name="TextBox 20"/>
          <p:cNvSpPr txBox="1"/>
          <p:nvPr/>
        </p:nvSpPr>
        <p:spPr>
          <a:xfrm>
            <a:off x="1982372" y="3164226"/>
            <a:ext cx="574647" cy="1015663"/>
          </a:xfrm>
          <a:prstGeom prst="rect">
            <a:avLst/>
          </a:prstGeom>
          <a:noFill/>
        </p:spPr>
        <p:txBody>
          <a:bodyPr wrap="none" rtlCol="0">
            <a:spAutoFit/>
          </a:bodyPr>
          <a:lstStyle/>
          <a:p>
            <a:r>
              <a:rPr lang="en-US" sz="6000" b="1" dirty="0">
                <a:solidFill>
                  <a:srgbClr val="5ECA2A"/>
                </a:solidFill>
              </a:rPr>
              <a:t>2</a:t>
            </a:r>
          </a:p>
        </p:txBody>
      </p:sp>
      <p:sp>
        <p:nvSpPr>
          <p:cNvPr id="22" name="TextBox 21"/>
          <p:cNvSpPr txBox="1"/>
          <p:nvPr/>
        </p:nvSpPr>
        <p:spPr>
          <a:xfrm>
            <a:off x="3299602" y="3164226"/>
            <a:ext cx="470652" cy="769441"/>
          </a:xfrm>
          <a:prstGeom prst="rect">
            <a:avLst/>
          </a:prstGeom>
          <a:noFill/>
        </p:spPr>
        <p:txBody>
          <a:bodyPr wrap="none" rtlCol="0">
            <a:spAutoFit/>
          </a:bodyPr>
          <a:lstStyle/>
          <a:p>
            <a:r>
              <a:rPr lang="en-US" sz="4400" b="1" dirty="0">
                <a:solidFill>
                  <a:schemeClr val="tx2">
                    <a:lumMod val="40000"/>
                    <a:lumOff val="60000"/>
                  </a:schemeClr>
                </a:solidFill>
              </a:rPr>
              <a:t>3</a:t>
            </a:r>
          </a:p>
        </p:txBody>
      </p:sp>
      <p:sp>
        <p:nvSpPr>
          <p:cNvPr id="23" name="TextBox 22"/>
          <p:cNvSpPr txBox="1"/>
          <p:nvPr/>
        </p:nvSpPr>
        <p:spPr>
          <a:xfrm>
            <a:off x="4518625" y="3164226"/>
            <a:ext cx="470652" cy="769441"/>
          </a:xfrm>
          <a:prstGeom prst="rect">
            <a:avLst/>
          </a:prstGeom>
          <a:noFill/>
        </p:spPr>
        <p:txBody>
          <a:bodyPr wrap="none" rtlCol="0">
            <a:spAutoFit/>
          </a:bodyPr>
          <a:lstStyle/>
          <a:p>
            <a:r>
              <a:rPr lang="en-US" sz="4400" b="1" dirty="0">
                <a:solidFill>
                  <a:schemeClr val="tx2">
                    <a:lumMod val="40000"/>
                    <a:lumOff val="60000"/>
                  </a:schemeClr>
                </a:solidFill>
              </a:rPr>
              <a:t>4</a:t>
            </a:r>
          </a:p>
        </p:txBody>
      </p:sp>
      <p:sp>
        <p:nvSpPr>
          <p:cNvPr id="24" name="TextBox 23"/>
          <p:cNvSpPr txBox="1"/>
          <p:nvPr/>
        </p:nvSpPr>
        <p:spPr>
          <a:xfrm>
            <a:off x="5785477" y="3164226"/>
            <a:ext cx="470652" cy="769441"/>
          </a:xfrm>
          <a:prstGeom prst="rect">
            <a:avLst/>
          </a:prstGeom>
          <a:noFill/>
        </p:spPr>
        <p:txBody>
          <a:bodyPr wrap="none" rtlCol="0">
            <a:spAutoFit/>
          </a:bodyPr>
          <a:lstStyle/>
          <a:p>
            <a:r>
              <a:rPr lang="en-US" sz="4400" b="1" dirty="0">
                <a:solidFill>
                  <a:schemeClr val="tx2">
                    <a:lumMod val="40000"/>
                    <a:lumOff val="60000"/>
                  </a:schemeClr>
                </a:solidFill>
              </a:rPr>
              <a:t>5</a:t>
            </a:r>
          </a:p>
        </p:txBody>
      </p:sp>
      <p:sp>
        <p:nvSpPr>
          <p:cNvPr id="25" name="TextBox 24"/>
          <p:cNvSpPr txBox="1"/>
          <p:nvPr/>
        </p:nvSpPr>
        <p:spPr>
          <a:xfrm>
            <a:off x="6929029" y="3164226"/>
            <a:ext cx="470652" cy="769441"/>
          </a:xfrm>
          <a:prstGeom prst="rect">
            <a:avLst/>
          </a:prstGeom>
          <a:noFill/>
        </p:spPr>
        <p:txBody>
          <a:bodyPr wrap="none" rtlCol="0">
            <a:spAutoFit/>
          </a:bodyPr>
          <a:lstStyle/>
          <a:p>
            <a:r>
              <a:rPr lang="en-US" sz="4400" b="1" dirty="0">
                <a:solidFill>
                  <a:schemeClr val="tx2">
                    <a:lumMod val="40000"/>
                    <a:lumOff val="60000"/>
                  </a:schemeClr>
                </a:solidFill>
              </a:rPr>
              <a:t>6</a:t>
            </a:r>
          </a:p>
        </p:txBody>
      </p:sp>
      <p:sp>
        <p:nvSpPr>
          <p:cNvPr id="26" name="TextBox 25"/>
          <p:cNvSpPr txBox="1"/>
          <p:nvPr/>
        </p:nvSpPr>
        <p:spPr>
          <a:xfrm>
            <a:off x="8268667" y="3164226"/>
            <a:ext cx="470652" cy="769441"/>
          </a:xfrm>
          <a:prstGeom prst="rect">
            <a:avLst/>
          </a:prstGeom>
          <a:noFill/>
        </p:spPr>
        <p:txBody>
          <a:bodyPr wrap="none" rtlCol="0">
            <a:spAutoFit/>
          </a:bodyPr>
          <a:lstStyle/>
          <a:p>
            <a:r>
              <a:rPr lang="en-US" sz="4400" b="1" dirty="0">
                <a:solidFill>
                  <a:schemeClr val="tx2">
                    <a:lumMod val="40000"/>
                    <a:lumOff val="60000"/>
                  </a:schemeClr>
                </a:solidFill>
              </a:rPr>
              <a:t>7</a:t>
            </a:r>
          </a:p>
        </p:txBody>
      </p:sp>
      <p:pic>
        <p:nvPicPr>
          <p:cNvPr id="28" name="Picture 27" descr="ChallengeSteps2_Explorei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5532" y="1923447"/>
            <a:ext cx="1240779" cy="1240779"/>
          </a:xfrm>
          <a:prstGeom prst="rect">
            <a:avLst/>
          </a:prstGeom>
          <a:effectLst>
            <a:glow rad="330200">
              <a:schemeClr val="bg1">
                <a:alpha val="28000"/>
              </a:schemeClr>
            </a:glow>
            <a:outerShdw blurRad="50800" dist="38100" dir="2700000" algn="tl" rotWithShape="0">
              <a:prstClr val="black">
                <a:alpha val="40000"/>
              </a:prstClr>
            </a:outerShdw>
          </a:effectLst>
        </p:spPr>
      </p:pic>
      <p:pic>
        <p:nvPicPr>
          <p:cNvPr id="29" name="Picture 28" descr="ChallengeSteps3_Sketchi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312" y="1923447"/>
            <a:ext cx="1240779" cy="1240779"/>
          </a:xfrm>
          <a:prstGeom prst="rect">
            <a:avLst/>
          </a:prstGeom>
          <a:effectLst>
            <a:outerShdw blurRad="50800" dist="38100" dir="2700000" algn="tl" rotWithShape="0">
              <a:prstClr val="black">
                <a:alpha val="40000"/>
              </a:prstClr>
            </a:outerShdw>
          </a:effectLst>
        </p:spPr>
      </p:pic>
      <p:pic>
        <p:nvPicPr>
          <p:cNvPr id="30" name="Picture 29" descr="ChallengeSteps4_Createi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7091" y="1923447"/>
            <a:ext cx="1240779" cy="1240779"/>
          </a:xfrm>
          <a:prstGeom prst="rect">
            <a:avLst/>
          </a:prstGeom>
          <a:effectLst>
            <a:outerShdw blurRad="50800" dist="38100" dir="2700000" algn="tl" rotWithShape="0">
              <a:prstClr val="black">
                <a:alpha val="40000"/>
              </a:prstClr>
            </a:outerShdw>
          </a:effectLst>
        </p:spPr>
      </p:pic>
      <p:pic>
        <p:nvPicPr>
          <p:cNvPr id="31" name="Picture 30" descr="ChallengeSteps5_Tryi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7870" y="1923447"/>
            <a:ext cx="1240779" cy="1240779"/>
          </a:xfrm>
          <a:prstGeom prst="rect">
            <a:avLst/>
          </a:prstGeom>
          <a:effectLst>
            <a:outerShdw blurRad="50800" dist="38100" dir="2700000" algn="tl" rotWithShape="0">
              <a:prstClr val="black">
                <a:alpha val="40000"/>
              </a:prstClr>
            </a:outerShdw>
          </a:effectLst>
        </p:spPr>
      </p:pic>
      <p:pic>
        <p:nvPicPr>
          <p:cNvPr id="32" name="Picture 31" descr="ChallengeSteps6_Tweaki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08649" y="1923447"/>
            <a:ext cx="1240779" cy="1240779"/>
          </a:xfrm>
          <a:prstGeom prst="rect">
            <a:avLst/>
          </a:prstGeom>
          <a:effectLst>
            <a:outerShdw blurRad="50800" dist="38100" dir="2700000" algn="tl" rotWithShape="0">
              <a:prstClr val="black">
                <a:alpha val="40000"/>
              </a:prstClr>
            </a:outerShdw>
          </a:effectLst>
        </p:spPr>
      </p:pic>
      <p:pic>
        <p:nvPicPr>
          <p:cNvPr id="33" name="Picture 32" descr="ChallengeSteps7_Selli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49428" y="1923447"/>
            <a:ext cx="1240779" cy="1240779"/>
          </a:xfrm>
          <a:prstGeom prst="rect">
            <a:avLst/>
          </a:prstGeom>
          <a:effectLst>
            <a:outerShdw blurRad="50800" dist="38100" dir="2700000" algn="tl" rotWithShape="0">
              <a:prstClr val="black">
                <a:alpha val="40000"/>
              </a:prstClr>
            </a:outerShdw>
          </a:effectLst>
        </p:spPr>
      </p:pic>
      <p:pic>
        <p:nvPicPr>
          <p:cNvPr id="9" name="Picture 8" descr="Slide_Tangerin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342" y="-69005"/>
            <a:ext cx="9247261" cy="7145611"/>
          </a:xfrm>
          <a:prstGeom prst="rect">
            <a:avLst/>
          </a:prstGeom>
        </p:spPr>
      </p:pic>
      <p:sp>
        <p:nvSpPr>
          <p:cNvPr id="5" name="Title 1"/>
          <p:cNvSpPr>
            <a:spLocks noGrp="1"/>
          </p:cNvSpPr>
          <p:nvPr>
            <p:ph type="title"/>
          </p:nvPr>
        </p:nvSpPr>
        <p:spPr>
          <a:xfrm>
            <a:off x="860607" y="-69005"/>
            <a:ext cx="8229600" cy="1143000"/>
          </a:xfrm>
        </p:spPr>
        <p:txBody>
          <a:bodyPr>
            <a:normAutofit/>
          </a:bodyPr>
          <a:lstStyle/>
          <a:p>
            <a:pPr algn="l"/>
            <a:r>
              <a:rPr lang="en-US" sz="3200" b="1" dirty="0">
                <a:solidFill>
                  <a:schemeClr val="bg1"/>
                </a:solidFill>
              </a:rPr>
              <a:t>Step 2: </a:t>
            </a:r>
            <a:r>
              <a:rPr lang="en-US" sz="3200" dirty="0">
                <a:solidFill>
                  <a:schemeClr val="bg1"/>
                </a:solidFill>
              </a:rPr>
              <a:t>Explore It</a:t>
            </a:r>
          </a:p>
        </p:txBody>
      </p:sp>
      <p:pic>
        <p:nvPicPr>
          <p:cNvPr id="34" name="Picture 33" descr="ChallengeSteps1_thinkit.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753" y="1923447"/>
            <a:ext cx="1240779" cy="12407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26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6" y="0"/>
            <a:ext cx="9328576" cy="7208445"/>
          </a:xfrm>
          <a:prstGeom prst="rect">
            <a:avLst/>
          </a:prstGeom>
        </p:spPr>
      </p:pic>
      <p:sp>
        <p:nvSpPr>
          <p:cNvPr id="2" name="Title 1"/>
          <p:cNvSpPr>
            <a:spLocks noGrp="1"/>
          </p:cNvSpPr>
          <p:nvPr>
            <p:ph type="title"/>
          </p:nvPr>
        </p:nvSpPr>
        <p:spPr>
          <a:xfrm>
            <a:off x="860607" y="-69005"/>
            <a:ext cx="8229600" cy="1143000"/>
          </a:xfrm>
        </p:spPr>
        <p:txBody>
          <a:bodyPr/>
          <a:lstStyle/>
          <a:p>
            <a:pPr algn="l"/>
            <a:r>
              <a:rPr lang="en-US" dirty="0">
                <a:solidFill>
                  <a:schemeClr val="bg1"/>
                </a:solidFill>
              </a:rPr>
              <a:t>Research-Related Inventions</a:t>
            </a:r>
          </a:p>
        </p:txBody>
      </p:sp>
      <p:sp>
        <p:nvSpPr>
          <p:cNvPr id="4" name="Rectangle 3"/>
          <p:cNvSpPr/>
          <p:nvPr/>
        </p:nvSpPr>
        <p:spPr>
          <a:xfrm>
            <a:off x="1201286" y="1428335"/>
            <a:ext cx="5447189" cy="3785652"/>
          </a:xfrm>
          <a:prstGeom prst="rect">
            <a:avLst/>
          </a:prstGeom>
        </p:spPr>
        <p:txBody>
          <a:bodyPr wrap="square">
            <a:spAutoFit/>
          </a:bodyPr>
          <a:lstStyle/>
          <a:p>
            <a:r>
              <a:rPr lang="en-US" sz="2400" dirty="0"/>
              <a:t>When you invent, you come up with a </a:t>
            </a:r>
            <a:r>
              <a:rPr lang="en-US" sz="2400" b="1" dirty="0"/>
              <a:t>new and unique way to solve a problem</a:t>
            </a:r>
            <a:r>
              <a:rPr lang="en-US" sz="2400" dirty="0"/>
              <a:t>.  </a:t>
            </a:r>
          </a:p>
          <a:p>
            <a:endParaRPr lang="en-US" sz="2400" dirty="0"/>
          </a:p>
          <a:p>
            <a:endParaRPr lang="en-US" sz="2400" dirty="0"/>
          </a:p>
          <a:p>
            <a:r>
              <a:rPr lang="en-US" sz="2400" dirty="0"/>
              <a:t>Inventors must do research to see what similar inventions already exist or have been tried before. They learn from what others have already tried, and they make sure that their solutions are new or improvements of past solutions.</a:t>
            </a:r>
          </a:p>
        </p:txBody>
      </p:sp>
      <p:pic>
        <p:nvPicPr>
          <p:cNvPr id="6" name="Picture 5" descr="skd188256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845" y="1873167"/>
            <a:ext cx="2505600" cy="2147360"/>
          </a:xfrm>
          <a:prstGeom prst="rect">
            <a:avLst/>
          </a:prstGeom>
        </p:spPr>
      </p:pic>
      <p:pic>
        <p:nvPicPr>
          <p:cNvPr id="7" name="Picture 6" descr="BU00949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0845" y="2897519"/>
            <a:ext cx="2187615" cy="1845800"/>
          </a:xfrm>
          <a:prstGeom prst="rect">
            <a:avLst/>
          </a:prstGeom>
        </p:spPr>
      </p:pic>
    </p:spTree>
    <p:extLst>
      <p:ext uri="{BB962C8B-B14F-4D97-AF65-F5344CB8AC3E}">
        <p14:creationId xmlns:p14="http://schemas.microsoft.com/office/powerpoint/2010/main" val="248309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lide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6" y="-69006"/>
            <a:ext cx="9328576" cy="7208445"/>
          </a:xfrm>
          <a:prstGeom prst="rect">
            <a:avLst/>
          </a:prstGeom>
        </p:spPr>
      </p:pic>
      <p:sp>
        <p:nvSpPr>
          <p:cNvPr id="2" name="Title 1"/>
          <p:cNvSpPr>
            <a:spLocks noGrp="1"/>
          </p:cNvSpPr>
          <p:nvPr>
            <p:ph type="title"/>
          </p:nvPr>
        </p:nvSpPr>
        <p:spPr>
          <a:xfrm>
            <a:off x="860607" y="-69005"/>
            <a:ext cx="8229600" cy="1143000"/>
          </a:xfrm>
        </p:spPr>
        <p:txBody>
          <a:bodyPr/>
          <a:lstStyle/>
          <a:p>
            <a:pPr algn="l"/>
            <a:r>
              <a:rPr lang="en-US" dirty="0">
                <a:solidFill>
                  <a:schemeClr val="bg1"/>
                </a:solidFill>
              </a:rPr>
              <a:t>Research-Related Inventions</a:t>
            </a:r>
          </a:p>
        </p:txBody>
      </p:sp>
      <p:pic>
        <p:nvPicPr>
          <p:cNvPr id="13" name="Picture 12" descr="computer-8563_640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93" y="1073995"/>
            <a:ext cx="2989350" cy="1924394"/>
          </a:xfrm>
          <a:prstGeom prst="rect">
            <a:avLst/>
          </a:prstGeom>
        </p:spPr>
      </p:pic>
      <p:pic>
        <p:nvPicPr>
          <p:cNvPr id="14" name="Picture 13" descr="icones_0029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46599">
            <a:off x="6400605" y="1332374"/>
            <a:ext cx="2025956" cy="2025956"/>
          </a:xfrm>
          <a:prstGeom prst="rect">
            <a:avLst/>
          </a:prstGeom>
        </p:spPr>
      </p:pic>
      <p:pic>
        <p:nvPicPr>
          <p:cNvPr id="15" name="Picture 14" descr="education-25155_640 cop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296584"/>
            <a:ext cx="3762743" cy="3339435"/>
          </a:xfrm>
          <a:prstGeom prst="rect">
            <a:avLst/>
          </a:prstGeom>
        </p:spPr>
      </p:pic>
      <p:sp>
        <p:nvSpPr>
          <p:cNvPr id="4" name="Rectangle 3"/>
          <p:cNvSpPr/>
          <p:nvPr/>
        </p:nvSpPr>
        <p:spPr>
          <a:xfrm>
            <a:off x="3042488" y="1275377"/>
            <a:ext cx="4371096" cy="4893647"/>
          </a:xfrm>
          <a:prstGeom prst="rect">
            <a:avLst/>
          </a:prstGeom>
        </p:spPr>
        <p:txBody>
          <a:bodyPr wrap="square">
            <a:spAutoFit/>
          </a:bodyPr>
          <a:lstStyle/>
          <a:p>
            <a:r>
              <a:rPr lang="en-US" sz="2400" dirty="0"/>
              <a:t>In past Invent It Challenges, students like you have conducted research in different ways:  </a:t>
            </a:r>
          </a:p>
          <a:p>
            <a:endParaRPr lang="en-US" sz="2400" dirty="0"/>
          </a:p>
          <a:p>
            <a:pPr marL="342900" lvl="0" indent="-342900">
              <a:buFont typeface="Wingdings" charset="2"/>
              <a:buChar char="u"/>
            </a:pPr>
            <a:r>
              <a:rPr lang="en-US" sz="2400" dirty="0"/>
              <a:t>Reading books, magazines and newspaper articles about the problem and related inventions</a:t>
            </a:r>
          </a:p>
          <a:p>
            <a:pPr marL="342900" lvl="0" indent="-342900">
              <a:buFont typeface="Wingdings" charset="2"/>
              <a:buChar char="u"/>
            </a:pPr>
            <a:r>
              <a:rPr lang="en-US" sz="2400" dirty="0"/>
              <a:t>Using online resources to research products related to the problem</a:t>
            </a:r>
          </a:p>
          <a:p>
            <a:pPr marL="342900" lvl="0" indent="-342900">
              <a:buFont typeface="Wingdings" charset="2"/>
              <a:buChar char="u"/>
            </a:pPr>
            <a:r>
              <a:rPr lang="en-US" sz="2400" dirty="0"/>
              <a:t>Interviewing experts or people experiencing the problem</a:t>
            </a:r>
          </a:p>
        </p:txBody>
      </p:sp>
    </p:spTree>
    <p:extLst>
      <p:ext uri="{BB962C8B-B14F-4D97-AF65-F5344CB8AC3E}">
        <p14:creationId xmlns:p14="http://schemas.microsoft.com/office/powerpoint/2010/main" val="134060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9" y="0"/>
            <a:ext cx="9144419" cy="6872490"/>
          </a:xfrm>
          <a:prstGeom prst="rect">
            <a:avLst/>
          </a:prstGeom>
          <a:solidFill>
            <a:srgbClr val="FBA5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Shot 2014-01-30 at 1.44.46 PM.png"/>
          <p:cNvPicPr>
            <a:picLocks noChangeAspect="1"/>
          </p:cNvPicPr>
          <p:nvPr/>
        </p:nvPicPr>
        <p:blipFill rotWithShape="1">
          <a:blip r:embed="rId3">
            <a:extLst>
              <a:ext uri="{28A0092B-C50C-407E-A947-70E740481C1C}">
                <a14:useLocalDpi xmlns:a14="http://schemas.microsoft.com/office/drawing/2010/main" val="0"/>
              </a:ext>
            </a:extLst>
          </a:blip>
          <a:srcRect t="6216"/>
          <a:stretch/>
        </p:blipFill>
        <p:spPr>
          <a:xfrm rot="21373663">
            <a:off x="433600" y="513522"/>
            <a:ext cx="6879378" cy="6040871"/>
          </a:xfrm>
          <a:prstGeom prst="rect">
            <a:avLst/>
          </a:prstGeom>
        </p:spPr>
      </p:pic>
      <p:pic>
        <p:nvPicPr>
          <p:cNvPr id="3" name="Picture 2" descr="Slide2_Tanger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201" y="1824303"/>
            <a:ext cx="5057808" cy="4579507"/>
          </a:xfrm>
          <a:prstGeom prst="rect">
            <a:avLst/>
          </a:prstGeom>
        </p:spPr>
      </p:pic>
      <p:sp>
        <p:nvSpPr>
          <p:cNvPr id="5" name="TextBox 4"/>
          <p:cNvSpPr txBox="1"/>
          <p:nvPr/>
        </p:nvSpPr>
        <p:spPr>
          <a:xfrm>
            <a:off x="6771923" y="4620758"/>
            <a:ext cx="2545366" cy="1783052"/>
          </a:xfrm>
          <a:prstGeom prst="rect">
            <a:avLst/>
          </a:prstGeom>
          <a:noFill/>
        </p:spPr>
        <p:txBody>
          <a:bodyPr wrap="square" rtlCol="0">
            <a:spAutoFit/>
          </a:bodyPr>
          <a:lstStyle/>
          <a:p>
            <a:pPr>
              <a:lnSpc>
                <a:spcPct val="80000"/>
              </a:lnSpc>
            </a:pPr>
            <a:r>
              <a:rPr lang="en-US" sz="3600" b="1" dirty="0">
                <a:solidFill>
                  <a:schemeClr val="bg1"/>
                </a:solidFill>
                <a:latin typeface="+mj-lt"/>
                <a:cs typeface="Helvetica Neue"/>
              </a:rPr>
              <a:t>List Your Questions</a:t>
            </a:r>
          </a:p>
          <a:p>
            <a:pPr>
              <a:lnSpc>
                <a:spcPct val="80000"/>
              </a:lnSpc>
            </a:pPr>
            <a:endParaRPr lang="en-US" sz="3200" b="1" dirty="0">
              <a:solidFill>
                <a:schemeClr val="bg1"/>
              </a:solidFill>
              <a:latin typeface="+mj-lt"/>
              <a:cs typeface="Helvetica Neue"/>
            </a:endParaRPr>
          </a:p>
          <a:p>
            <a:pPr>
              <a:lnSpc>
                <a:spcPct val="80000"/>
              </a:lnSpc>
            </a:pPr>
            <a:endParaRPr lang="en-US" sz="3200" b="1" dirty="0">
              <a:solidFill>
                <a:schemeClr val="bg1"/>
              </a:solidFill>
              <a:latin typeface="+mj-lt"/>
              <a:cs typeface="Helvetica Neue"/>
            </a:endParaRPr>
          </a:p>
        </p:txBody>
      </p:sp>
      <p:sp>
        <p:nvSpPr>
          <p:cNvPr id="22" name="TextBox 21"/>
          <p:cNvSpPr txBox="1"/>
          <p:nvPr/>
        </p:nvSpPr>
        <p:spPr>
          <a:xfrm rot="21369569">
            <a:off x="409126" y="870879"/>
            <a:ext cx="7340968" cy="3693319"/>
          </a:xfrm>
          <a:prstGeom prst="rect">
            <a:avLst/>
          </a:prstGeom>
          <a:noFill/>
        </p:spPr>
        <p:txBody>
          <a:bodyPr wrap="square" rtlCol="0">
            <a:spAutoFit/>
          </a:bodyPr>
          <a:lstStyle/>
          <a:p>
            <a:pPr marL="285750" lvl="0" indent="-285750">
              <a:buFont typeface="Arial"/>
              <a:buChar char="•"/>
            </a:pPr>
            <a:r>
              <a:rPr lang="en-US" sz="2400" dirty="0">
                <a:solidFill>
                  <a:srgbClr val="000000"/>
                </a:solidFill>
              </a:rPr>
              <a:t>Where, when and why does the problem happen? </a:t>
            </a:r>
          </a:p>
          <a:p>
            <a:pPr lvl="0"/>
            <a:r>
              <a:rPr lang="en-US" sz="2400" dirty="0">
                <a:solidFill>
                  <a:srgbClr val="000000"/>
                </a:solidFill>
              </a:rPr>
              <a:t> </a:t>
            </a:r>
          </a:p>
          <a:p>
            <a:pPr marL="285750" lvl="0" indent="-285750">
              <a:buFont typeface="Arial"/>
              <a:buChar char="•"/>
            </a:pPr>
            <a:r>
              <a:rPr lang="en-US" sz="2400" dirty="0">
                <a:solidFill>
                  <a:srgbClr val="000000"/>
                </a:solidFill>
              </a:rPr>
              <a:t>Who needs help?  </a:t>
            </a:r>
          </a:p>
          <a:p>
            <a:pPr lvl="0"/>
            <a:endParaRPr lang="en-US" sz="2400" dirty="0">
              <a:solidFill>
                <a:srgbClr val="000000"/>
              </a:solidFill>
            </a:endParaRPr>
          </a:p>
          <a:p>
            <a:pPr marL="285750" lvl="0" indent="-285750">
              <a:buFont typeface="Arial"/>
              <a:buChar char="•"/>
            </a:pPr>
            <a:r>
              <a:rPr lang="en-US" sz="2400" dirty="0">
                <a:solidFill>
                  <a:srgbClr val="000000"/>
                </a:solidFill>
              </a:rPr>
              <a:t>What has already been done to solve the problem? </a:t>
            </a:r>
          </a:p>
          <a:p>
            <a:pPr lvl="0"/>
            <a:r>
              <a:rPr lang="en-US" sz="2400" dirty="0">
                <a:solidFill>
                  <a:srgbClr val="000000"/>
                </a:solidFill>
              </a:rPr>
              <a:t> </a:t>
            </a:r>
          </a:p>
          <a:p>
            <a:pPr marL="285750" lvl="0" indent="-285750">
              <a:buFont typeface="Arial"/>
              <a:buChar char="•"/>
            </a:pPr>
            <a:r>
              <a:rPr lang="en-US" sz="2400" dirty="0">
                <a:solidFill>
                  <a:srgbClr val="000000"/>
                </a:solidFill>
              </a:rPr>
              <a:t>What parts of past solutions worked and why?</a:t>
            </a:r>
          </a:p>
          <a:p>
            <a:pPr lvl="0"/>
            <a:r>
              <a:rPr lang="en-US" sz="2400" dirty="0">
                <a:solidFill>
                  <a:srgbClr val="000000"/>
                </a:solidFill>
              </a:rPr>
              <a:t>  </a:t>
            </a:r>
          </a:p>
          <a:p>
            <a:pPr marL="285750" lvl="0" indent="-285750">
              <a:buFont typeface="Arial"/>
              <a:buChar char="•"/>
            </a:pPr>
            <a:r>
              <a:rPr lang="en-US" sz="2400" dirty="0">
                <a:solidFill>
                  <a:srgbClr val="000000"/>
                </a:solidFill>
              </a:rPr>
              <a:t>What parts of past solutions didn’t work and why?</a:t>
            </a:r>
          </a:p>
          <a:p>
            <a:endParaRPr lang="en-US" dirty="0"/>
          </a:p>
        </p:txBody>
      </p:sp>
    </p:spTree>
    <p:extLst>
      <p:ext uri="{BB962C8B-B14F-4D97-AF65-F5344CB8AC3E}">
        <p14:creationId xmlns:p14="http://schemas.microsoft.com/office/powerpoint/2010/main" val="1513634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659" y="0"/>
            <a:ext cx="9163659" cy="6858000"/>
          </a:xfrm>
          <a:prstGeom prst="rect">
            <a:avLst/>
          </a:prstGeom>
          <a:solidFill>
            <a:srgbClr val="88D02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Shot 2014-01-30 at 1.44.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73663">
            <a:off x="309612" y="254441"/>
            <a:ext cx="6416205" cy="6240533"/>
          </a:xfrm>
          <a:prstGeom prst="rect">
            <a:avLst/>
          </a:prstGeom>
        </p:spPr>
      </p:pic>
      <p:sp>
        <p:nvSpPr>
          <p:cNvPr id="22" name="TextBox 21"/>
          <p:cNvSpPr txBox="1"/>
          <p:nvPr/>
        </p:nvSpPr>
        <p:spPr>
          <a:xfrm rot="21369569">
            <a:off x="3065033" y="-157008"/>
            <a:ext cx="3649856" cy="6370974"/>
          </a:xfrm>
          <a:prstGeom prst="rect">
            <a:avLst/>
          </a:prstGeom>
          <a:noFill/>
        </p:spPr>
        <p:txBody>
          <a:bodyPr wrap="square" rtlCol="0">
            <a:spAutoFit/>
          </a:bodyPr>
          <a:lstStyle/>
          <a:p>
            <a:pPr lvl="0"/>
            <a:endParaRPr lang="en-US" sz="2400" dirty="0">
              <a:solidFill>
                <a:srgbClr val="000000"/>
              </a:solidFill>
            </a:endParaRPr>
          </a:p>
          <a:p>
            <a:pPr marL="457200" lvl="0" indent="-457200">
              <a:buAutoNum type="arabicPeriod"/>
            </a:pPr>
            <a:r>
              <a:rPr lang="en-US" sz="2400" dirty="0">
                <a:solidFill>
                  <a:srgbClr val="000000"/>
                </a:solidFill>
              </a:rPr>
              <a:t>Determine if the sites you are using is reliable.</a:t>
            </a:r>
          </a:p>
          <a:p>
            <a:pPr marL="457200" lvl="0" indent="-457200">
              <a:buAutoNum type="arabicPeriod"/>
            </a:pPr>
            <a:r>
              <a:rPr lang="en-US" sz="2400" dirty="0">
                <a:solidFill>
                  <a:srgbClr val="000000"/>
                </a:solidFill>
              </a:rPr>
              <a:t>Verify information with a second source.</a:t>
            </a:r>
          </a:p>
          <a:p>
            <a:pPr marL="457200" lvl="0" indent="-457200">
              <a:buAutoNum type="arabicPeriod"/>
            </a:pPr>
            <a:r>
              <a:rPr lang="en-US" sz="2400" dirty="0">
                <a:solidFill>
                  <a:srgbClr val="000000"/>
                </a:solidFill>
              </a:rPr>
              <a:t>Get permission from your parents before conduction an interview.</a:t>
            </a:r>
          </a:p>
          <a:p>
            <a:pPr marL="457200" lvl="0" indent="-457200">
              <a:buAutoNum type="arabicPeriod"/>
            </a:pPr>
            <a:r>
              <a:rPr lang="en-US" sz="2400" dirty="0">
                <a:solidFill>
                  <a:srgbClr val="000000"/>
                </a:solidFill>
              </a:rPr>
              <a:t>Look at the bibliographies </a:t>
            </a:r>
          </a:p>
          <a:p>
            <a:pPr lvl="0"/>
            <a:r>
              <a:rPr lang="en-US" sz="2400" dirty="0">
                <a:solidFill>
                  <a:srgbClr val="000000"/>
                </a:solidFill>
              </a:rPr>
              <a:t>	for other resources.</a:t>
            </a:r>
          </a:p>
          <a:p>
            <a:pPr marL="457200" lvl="0" indent="-457200">
              <a:buFont typeface="+mj-lt"/>
              <a:buAutoNum type="arabicPeriod" startAt="5"/>
            </a:pPr>
            <a:r>
              <a:rPr lang="en-US" sz="2400" dirty="0">
                <a:solidFill>
                  <a:srgbClr val="000000"/>
                </a:solidFill>
              </a:rPr>
              <a:t>Keep a record of book pages and website </a:t>
            </a:r>
            <a:r>
              <a:rPr lang="en-US" sz="2400" dirty="0" err="1">
                <a:solidFill>
                  <a:srgbClr val="000000"/>
                </a:solidFill>
              </a:rPr>
              <a:t>urls</a:t>
            </a:r>
            <a:r>
              <a:rPr lang="en-US" sz="2400" dirty="0">
                <a:solidFill>
                  <a:srgbClr val="000000"/>
                </a:solidFill>
              </a:rPr>
              <a:t> so you can locate your information again. </a:t>
            </a:r>
          </a:p>
          <a:p>
            <a:pPr marL="457200" lvl="0" indent="-457200">
              <a:buFont typeface="+mj-lt"/>
              <a:buAutoNum type="arabicPeriod" startAt="6"/>
            </a:pPr>
            <a:r>
              <a:rPr lang="en-US" sz="2400" dirty="0">
                <a:solidFill>
                  <a:srgbClr val="000000"/>
                </a:solidFill>
              </a:rPr>
              <a:t>Take notes!</a:t>
            </a:r>
          </a:p>
        </p:txBody>
      </p:sp>
      <p:pic>
        <p:nvPicPr>
          <p:cNvPr id="8" name="Picture 7" descr="Slide2_gre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116" y="-589526"/>
            <a:ext cx="4782796" cy="5086575"/>
          </a:xfrm>
          <a:prstGeom prst="rect">
            <a:avLst/>
          </a:prstGeom>
        </p:spPr>
      </p:pic>
      <p:sp>
        <p:nvSpPr>
          <p:cNvPr id="5" name="TextBox 4"/>
          <p:cNvSpPr txBox="1"/>
          <p:nvPr/>
        </p:nvSpPr>
        <p:spPr>
          <a:xfrm>
            <a:off x="6924154" y="2462038"/>
            <a:ext cx="2219847" cy="2326791"/>
          </a:xfrm>
          <a:prstGeom prst="rect">
            <a:avLst/>
          </a:prstGeom>
          <a:noFill/>
        </p:spPr>
        <p:txBody>
          <a:bodyPr wrap="square" rtlCol="0">
            <a:spAutoFit/>
          </a:bodyPr>
          <a:lstStyle/>
          <a:p>
            <a:pPr>
              <a:lnSpc>
                <a:spcPct val="80000"/>
              </a:lnSpc>
            </a:pPr>
            <a:r>
              <a:rPr lang="en-US" sz="3600" b="1" dirty="0">
                <a:solidFill>
                  <a:schemeClr val="bg1"/>
                </a:solidFill>
                <a:latin typeface="+mj-lt"/>
                <a:cs typeface="Helvetica Neue"/>
              </a:rPr>
              <a:t>Use Reliable </a:t>
            </a:r>
          </a:p>
          <a:p>
            <a:pPr>
              <a:lnSpc>
                <a:spcPct val="80000"/>
              </a:lnSpc>
            </a:pPr>
            <a:r>
              <a:rPr lang="en-US" sz="3600" b="1" dirty="0">
                <a:solidFill>
                  <a:schemeClr val="bg1"/>
                </a:solidFill>
                <a:latin typeface="+mj-lt"/>
                <a:cs typeface="Helvetica Neue"/>
              </a:rPr>
              <a:t>Resources</a:t>
            </a:r>
          </a:p>
          <a:p>
            <a:pPr>
              <a:lnSpc>
                <a:spcPct val="80000"/>
              </a:lnSpc>
            </a:pPr>
            <a:endParaRPr lang="en-US" sz="3600" b="1" dirty="0">
              <a:solidFill>
                <a:schemeClr val="bg1"/>
              </a:solidFill>
              <a:latin typeface="+mj-lt"/>
              <a:cs typeface="Helvetica Neue"/>
            </a:endParaRPr>
          </a:p>
          <a:p>
            <a:pPr>
              <a:lnSpc>
                <a:spcPct val="80000"/>
              </a:lnSpc>
            </a:pPr>
            <a:endParaRPr lang="en-US" sz="3600" b="1" dirty="0">
              <a:solidFill>
                <a:schemeClr val="bg1"/>
              </a:solidFill>
              <a:latin typeface="+mj-lt"/>
              <a:cs typeface="Helvetica Neue"/>
            </a:endParaRPr>
          </a:p>
        </p:txBody>
      </p:sp>
      <p:sp>
        <p:nvSpPr>
          <p:cNvPr id="11" name="TextBox 10"/>
          <p:cNvSpPr txBox="1"/>
          <p:nvPr/>
        </p:nvSpPr>
        <p:spPr>
          <a:xfrm rot="21284241">
            <a:off x="1046254" y="356631"/>
            <a:ext cx="1043368" cy="523220"/>
          </a:xfrm>
          <a:prstGeom prst="rect">
            <a:avLst/>
          </a:prstGeom>
          <a:solidFill>
            <a:srgbClr val="F38119"/>
          </a:solidFill>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bg1"/>
                </a:solidFill>
              </a:rPr>
              <a:t>Tips</a:t>
            </a:r>
            <a:endParaRPr lang="en-US" sz="2800" dirty="0">
              <a:solidFill>
                <a:schemeClr val="bg1"/>
              </a:solidFill>
            </a:endParaRPr>
          </a:p>
        </p:txBody>
      </p:sp>
    </p:spTree>
    <p:extLst>
      <p:ext uri="{BB962C8B-B14F-4D97-AF65-F5344CB8AC3E}">
        <p14:creationId xmlns:p14="http://schemas.microsoft.com/office/powerpoint/2010/main" val="9139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
            <a:ext cx="9247261" cy="6868820"/>
          </a:xfrm>
          <a:prstGeom prst="rect">
            <a:avLst/>
          </a:prstGeom>
        </p:spPr>
      </p:pic>
      <p:pic>
        <p:nvPicPr>
          <p:cNvPr id="36" name="Picture 35" descr="ChallengeSteps2_Explore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744" y="2293317"/>
            <a:ext cx="2613621" cy="2613621"/>
          </a:xfrm>
          <a:prstGeom prst="rect">
            <a:avLst/>
          </a:prstGeom>
          <a:effectLst>
            <a:glow rad="330200">
              <a:schemeClr val="bg1">
                <a:alpha val="28000"/>
              </a:schemeClr>
            </a:glow>
            <a:outerShdw blurRad="50800" dist="38100" dir="2700000" algn="tl" rotWithShape="0">
              <a:prstClr val="black">
                <a:alpha val="40000"/>
              </a:prstClr>
            </a:outerShdw>
          </a:effectLst>
        </p:spPr>
      </p:pic>
      <p:pic>
        <p:nvPicPr>
          <p:cNvPr id="27" name="Picture 26" descr="SmithsonianLogo.png"/>
          <p:cNvPicPr>
            <a:picLocks noChangeAspect="1"/>
          </p:cNvPicPr>
          <p:nvPr/>
        </p:nvPicPr>
        <p:blipFill>
          <a:blip r:embed="rId5">
            <a:alphaModFix amt="15000"/>
            <a:extLst>
              <a:ext uri="{28A0092B-C50C-407E-A947-70E740481C1C}">
                <a14:useLocalDpi xmlns:a14="http://schemas.microsoft.com/office/drawing/2010/main" val="0"/>
              </a:ext>
            </a:extLst>
          </a:blip>
          <a:stretch>
            <a:fillRect/>
          </a:stretch>
        </p:blipFill>
        <p:spPr>
          <a:xfrm>
            <a:off x="1977695" y="1141577"/>
            <a:ext cx="5106520" cy="5106520"/>
          </a:xfrm>
          <a:prstGeom prst="rect">
            <a:avLst/>
          </a:prstGeom>
        </p:spPr>
      </p:pic>
      <p:pic>
        <p:nvPicPr>
          <p:cNvPr id="9" name="Picture 8" descr="Slide_Tangeri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27" y="1"/>
            <a:ext cx="9247261" cy="7145611"/>
          </a:xfrm>
          <a:prstGeom prst="rect">
            <a:avLst/>
          </a:prstGeom>
        </p:spPr>
      </p:pic>
      <p:sp>
        <p:nvSpPr>
          <p:cNvPr id="5" name="Title 1"/>
          <p:cNvSpPr>
            <a:spLocks noGrp="1"/>
          </p:cNvSpPr>
          <p:nvPr>
            <p:ph type="title"/>
          </p:nvPr>
        </p:nvSpPr>
        <p:spPr>
          <a:xfrm>
            <a:off x="860607" y="-69005"/>
            <a:ext cx="8229600" cy="1143000"/>
          </a:xfrm>
        </p:spPr>
        <p:txBody>
          <a:bodyPr>
            <a:normAutofit/>
          </a:bodyPr>
          <a:lstStyle/>
          <a:p>
            <a:pPr algn="l"/>
            <a:r>
              <a:rPr lang="en-US" sz="3200" dirty="0">
                <a:solidFill>
                  <a:schemeClr val="bg1"/>
                </a:solidFill>
              </a:rPr>
              <a:t>That</a:t>
            </a:r>
            <a:r>
              <a:rPr lang="fr-FR" sz="3200" dirty="0">
                <a:solidFill>
                  <a:schemeClr val="bg1"/>
                </a:solidFill>
              </a:rPr>
              <a:t>’</a:t>
            </a:r>
            <a:r>
              <a:rPr lang="en-US" sz="3200" dirty="0">
                <a:solidFill>
                  <a:schemeClr val="bg1"/>
                </a:solidFill>
              </a:rPr>
              <a:t>s the 2nd Step in the Invention Process.</a:t>
            </a:r>
          </a:p>
        </p:txBody>
      </p:sp>
      <p:sp>
        <p:nvSpPr>
          <p:cNvPr id="35" name="Rectangle 34"/>
          <p:cNvSpPr/>
          <p:nvPr/>
        </p:nvSpPr>
        <p:spPr>
          <a:xfrm>
            <a:off x="4365239" y="1715247"/>
            <a:ext cx="4216824" cy="4176130"/>
          </a:xfrm>
          <a:prstGeom prst="rect">
            <a:avLst/>
          </a:prstGeom>
          <a:solidFill>
            <a:srgbClr val="53A93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You are now ready to become an inventor yourself and conduct research. </a:t>
            </a:r>
          </a:p>
          <a:p>
            <a:pPr algn="ctr"/>
            <a:endParaRPr lang="en-US" sz="2400" dirty="0"/>
          </a:p>
          <a:p>
            <a:pPr algn="ctr"/>
            <a:r>
              <a:rPr lang="en-US" sz="2400" dirty="0"/>
              <a:t>Grab your Inventor’s Notebook and get ready to take notes!  For every source you use, record the name of the source and what you found out.  </a:t>
            </a:r>
          </a:p>
          <a:p>
            <a:pPr algn="ctr"/>
            <a:endParaRPr lang="en-US" sz="3600" dirty="0">
              <a:solidFill>
                <a:schemeClr val="bg1"/>
              </a:solidFill>
            </a:endParaRPr>
          </a:p>
        </p:txBody>
      </p:sp>
      <p:pic>
        <p:nvPicPr>
          <p:cNvPr id="3" name="Picture 2" descr="stk19948boj.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27510">
            <a:off x="3182312" y="4820825"/>
            <a:ext cx="2365854" cy="1472582"/>
          </a:xfrm>
          <a:prstGeom prst="rect">
            <a:avLst/>
          </a:prstGeom>
        </p:spPr>
      </p:pic>
    </p:spTree>
    <p:extLst>
      <p:ext uri="{BB962C8B-B14F-4D97-AF65-F5344CB8AC3E}">
        <p14:creationId xmlns:p14="http://schemas.microsoft.com/office/powerpoint/2010/main" val="2736638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2754</TotalTime>
  <Words>505</Words>
  <Application>Microsoft Office PowerPoint</Application>
  <PresentationFormat>On-screen Show (4:3)</PresentationFormat>
  <Paragraphs>83</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Helvetica Neue</vt:lpstr>
      <vt:lpstr>Helvetica Neue Light</vt:lpstr>
      <vt:lpstr>Wingdings</vt:lpstr>
      <vt:lpstr>Office Theme</vt:lpstr>
      <vt:lpstr>PowerPoint Presentation</vt:lpstr>
      <vt:lpstr>Step 2: Explore It</vt:lpstr>
      <vt:lpstr>Research-Related Inventions</vt:lpstr>
      <vt:lpstr>Research-Related Inventions</vt:lpstr>
      <vt:lpstr>PowerPoint Presentation</vt:lpstr>
      <vt:lpstr>PowerPoint Presentation</vt:lpstr>
      <vt:lpstr>That’s the 2nd Step in the Invention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Cooper</dc:creator>
  <cp:lastModifiedBy>Charles Tibedo</cp:lastModifiedBy>
  <cp:revision>106</cp:revision>
  <cp:lastPrinted>2014-02-05T14:47:39Z</cp:lastPrinted>
  <dcterms:created xsi:type="dcterms:W3CDTF">2014-01-19T15:59:07Z</dcterms:created>
  <dcterms:modified xsi:type="dcterms:W3CDTF">2017-12-27T16:13:20Z</dcterms:modified>
</cp:coreProperties>
</file>