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8" r:id="rId3"/>
    <p:sldId id="257" r:id="rId4"/>
    <p:sldId id="269" r:id="rId5"/>
    <p:sldId id="260" r:id="rId6"/>
    <p:sldId id="270" r:id="rId7"/>
    <p:sldId id="259" r:id="rId8"/>
    <p:sldId id="272" r:id="rId9"/>
    <p:sldId id="273" r:id="rId10"/>
    <p:sldId id="274" r:id="rId11"/>
    <p:sldId id="276" r:id="rId12"/>
    <p:sldId id="277" r:id="rId13"/>
    <p:sldId id="278" r:id="rId14"/>
    <p:sldId id="279" r:id="rId15"/>
    <p:sldId id="280" r:id="rId16"/>
    <p:sldId id="281" r:id="rId17"/>
  </p:sldIdLst>
  <p:sldSz cx="9144000" cy="6858000" type="screen4x3"/>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119"/>
    <a:srgbClr val="A9E583"/>
    <a:srgbClr val="BCDDA3"/>
    <a:srgbClr val="40629F"/>
    <a:srgbClr val="FCA408"/>
    <a:srgbClr val="53A935"/>
    <a:srgbClr val="29B436"/>
    <a:srgbClr val="88D027"/>
    <a:srgbClr val="8BC63A"/>
    <a:srgbClr val="FD7C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4" autoAdjust="0"/>
    <p:restoredTop sz="88000" autoAdjust="0"/>
  </p:normalViewPr>
  <p:slideViewPr>
    <p:cSldViewPr snapToGrid="0" snapToObjects="1">
      <p:cViewPr varScale="1">
        <p:scale>
          <a:sx n="69" d="100"/>
          <a:sy n="69" d="100"/>
        </p:scale>
        <p:origin x="119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10872E3C-EEAF-D54B-8AD7-55EF4A16BBE3}" type="datetimeFigureOut">
              <a:rPr lang="en-US" smtClean="0"/>
              <a:t>2/7/2014</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07EC26DC-8E2B-714D-A059-D53462F42D1D}" type="slidenum">
              <a:rPr lang="en-US" smtClean="0"/>
              <a:t>‹#›</a:t>
            </a:fld>
            <a:endParaRPr lang="en-US"/>
          </a:p>
        </p:txBody>
      </p:sp>
    </p:spTree>
    <p:extLst>
      <p:ext uri="{BB962C8B-B14F-4D97-AF65-F5344CB8AC3E}">
        <p14:creationId xmlns:p14="http://schemas.microsoft.com/office/powerpoint/2010/main" val="33865287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mn-ea"/>
                <a:cs typeface="+mn-cs"/>
              </a:rPr>
              <a:t>The Invention Process:</a:t>
            </a:r>
            <a:r>
              <a:rPr lang="en-US" baseline="0" dirty="0" smtClean="0">
                <a:ea typeface="+mn-ea"/>
                <a:cs typeface="+mn-cs"/>
              </a:rPr>
              <a:t> Step One</a:t>
            </a:r>
            <a:endParaRPr lang="en-US" dirty="0">
              <a:ea typeface="+mn-ea"/>
              <a:cs typeface="+mn-cs"/>
            </a:endParaRPr>
          </a:p>
        </p:txBody>
      </p:sp>
      <p:sp>
        <p:nvSpPr>
          <p:cNvPr id="4" name="Slide Number Placeholder 3"/>
          <p:cNvSpPr>
            <a:spLocks noGrp="1"/>
          </p:cNvSpPr>
          <p:nvPr>
            <p:ph type="sldNum" sz="quarter" idx="10"/>
          </p:nvPr>
        </p:nvSpPr>
        <p:spPr/>
        <p:txBody>
          <a:bodyPr/>
          <a:lstStyle/>
          <a:p>
            <a:fld id="{07EC26DC-8E2B-714D-A059-D53462F42D1D}" type="slidenum">
              <a:rPr lang="en-US" smtClean="0"/>
              <a:t>1</a:t>
            </a:fld>
            <a:endParaRPr lang="en-US"/>
          </a:p>
        </p:txBody>
      </p:sp>
    </p:spTree>
    <p:extLst>
      <p:ext uri="{BB962C8B-B14F-4D97-AF65-F5344CB8AC3E}">
        <p14:creationId xmlns:p14="http://schemas.microsoft.com/office/powerpoint/2010/main" val="56176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effectLst/>
              </a:rPr>
              <a:t>Finally, read the newspaper or watch the news to find out about bigger, global problems you could tackle.</a:t>
            </a:r>
          </a:p>
          <a:p>
            <a:pPr defTabSz="469864">
              <a:defRPr/>
            </a:pPr>
            <a:endParaRPr lang="en-US" dirty="0"/>
          </a:p>
        </p:txBody>
      </p:sp>
      <p:sp>
        <p:nvSpPr>
          <p:cNvPr id="4" name="Slide Number Placeholder 3"/>
          <p:cNvSpPr>
            <a:spLocks noGrp="1"/>
          </p:cNvSpPr>
          <p:nvPr>
            <p:ph type="sldNum" sz="quarter" idx="10"/>
          </p:nvPr>
        </p:nvSpPr>
        <p:spPr/>
        <p:txBody>
          <a:bodyPr/>
          <a:lstStyle/>
          <a:p>
            <a:fld id="{07EC26DC-8E2B-714D-A059-D53462F42D1D}" type="slidenum">
              <a:rPr lang="en-US" smtClean="0"/>
              <a:t>10</a:t>
            </a:fld>
            <a:endParaRPr lang="en-US"/>
          </a:p>
        </p:txBody>
      </p:sp>
    </p:spTree>
    <p:extLst>
      <p:ext uri="{BB962C8B-B14F-4D97-AF65-F5344CB8AC3E}">
        <p14:creationId xmlns:p14="http://schemas.microsoft.com/office/powerpoint/2010/main" val="3428654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Now that you have a list, you have a big decision to make! Which problem is possible for you to solve with a new invention?  Which problem fascinates you?  Do you have an idea already? </a:t>
            </a:r>
          </a:p>
        </p:txBody>
      </p:sp>
      <p:sp>
        <p:nvSpPr>
          <p:cNvPr id="4" name="Slide Number Placeholder 3"/>
          <p:cNvSpPr>
            <a:spLocks noGrp="1"/>
          </p:cNvSpPr>
          <p:nvPr>
            <p:ph type="sldNum" sz="quarter" idx="10"/>
          </p:nvPr>
        </p:nvSpPr>
        <p:spPr/>
        <p:txBody>
          <a:bodyPr/>
          <a:lstStyle/>
          <a:p>
            <a:fld id="{07EC26DC-8E2B-714D-A059-D53462F42D1D}" type="slidenum">
              <a:rPr lang="en-US" smtClean="0"/>
              <a:t>11</a:t>
            </a:fld>
            <a:endParaRPr lang="en-US"/>
          </a:p>
        </p:txBody>
      </p:sp>
    </p:spTree>
    <p:extLst>
      <p:ext uri="{BB962C8B-B14F-4D97-AF65-F5344CB8AC3E}">
        <p14:creationId xmlns:p14="http://schemas.microsoft.com/office/powerpoint/2010/main" val="3428654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process of elimination, cross off the ones that least interest you.  </a:t>
            </a:r>
          </a:p>
          <a:p>
            <a:r>
              <a:rPr lang="en-US" dirty="0"/>
              <a:t>Cross of the ones that don’t seem solvable by an invention. </a:t>
            </a:r>
          </a:p>
        </p:txBody>
      </p:sp>
      <p:sp>
        <p:nvSpPr>
          <p:cNvPr id="4" name="Slide Number Placeholder 3"/>
          <p:cNvSpPr>
            <a:spLocks noGrp="1"/>
          </p:cNvSpPr>
          <p:nvPr>
            <p:ph type="sldNum" sz="quarter" idx="10"/>
          </p:nvPr>
        </p:nvSpPr>
        <p:spPr/>
        <p:txBody>
          <a:bodyPr/>
          <a:lstStyle/>
          <a:p>
            <a:fld id="{07EC26DC-8E2B-714D-A059-D53462F42D1D}" type="slidenum">
              <a:rPr lang="en-US" smtClean="0"/>
              <a:t>12</a:t>
            </a:fld>
            <a:endParaRPr lang="en-US"/>
          </a:p>
        </p:txBody>
      </p:sp>
    </p:spTree>
    <p:extLst>
      <p:ext uri="{BB962C8B-B14F-4D97-AF65-F5344CB8AC3E}">
        <p14:creationId xmlns:p14="http://schemas.microsoft.com/office/powerpoint/2010/main" val="3428654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your final decision by selecting the problem that really sparks your curiosity and gets you excited about inventing! </a:t>
            </a:r>
          </a:p>
          <a:p>
            <a:r>
              <a:rPr lang="en-US" dirty="0"/>
              <a:t>Remember, identifying your problem and solution is the bedrock of your invention!  Choose wisely! </a:t>
            </a:r>
          </a:p>
        </p:txBody>
      </p:sp>
      <p:sp>
        <p:nvSpPr>
          <p:cNvPr id="4" name="Slide Number Placeholder 3"/>
          <p:cNvSpPr>
            <a:spLocks noGrp="1"/>
          </p:cNvSpPr>
          <p:nvPr>
            <p:ph type="sldNum" sz="quarter" idx="10"/>
          </p:nvPr>
        </p:nvSpPr>
        <p:spPr/>
        <p:txBody>
          <a:bodyPr/>
          <a:lstStyle/>
          <a:p>
            <a:fld id="{07EC26DC-8E2B-714D-A059-D53462F42D1D}" type="slidenum">
              <a:rPr lang="en-US" smtClean="0"/>
              <a:t>13</a:t>
            </a:fld>
            <a:endParaRPr lang="en-US"/>
          </a:p>
        </p:txBody>
      </p:sp>
    </p:spTree>
    <p:extLst>
      <p:ext uri="{BB962C8B-B14F-4D97-AF65-F5344CB8AC3E}">
        <p14:creationId xmlns:p14="http://schemas.microsoft.com/office/powerpoint/2010/main" val="3428654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Get started right now by listing possible problems on the first page in your inventor’s notebook.  You may wish to start a section titled </a:t>
            </a:r>
            <a:r>
              <a:rPr lang="en-US" i="1" dirty="0"/>
              <a:t>Think It!</a:t>
            </a:r>
            <a:r>
              <a:rPr lang="en-US" dirty="0" smtClean="0">
                <a:effectLst/>
              </a:rPr>
              <a:t> </a:t>
            </a:r>
          </a:p>
        </p:txBody>
      </p:sp>
      <p:sp>
        <p:nvSpPr>
          <p:cNvPr id="4" name="Slide Number Placeholder 3"/>
          <p:cNvSpPr>
            <a:spLocks noGrp="1"/>
          </p:cNvSpPr>
          <p:nvPr>
            <p:ph type="sldNum" sz="quarter" idx="10"/>
          </p:nvPr>
        </p:nvSpPr>
        <p:spPr/>
        <p:txBody>
          <a:bodyPr/>
          <a:lstStyle/>
          <a:p>
            <a:fld id="{07EC26DC-8E2B-714D-A059-D53462F42D1D}" type="slidenum">
              <a:rPr lang="en-US" smtClean="0"/>
              <a:t>14</a:t>
            </a:fld>
            <a:endParaRPr lang="en-US"/>
          </a:p>
        </p:txBody>
      </p:sp>
    </p:spTree>
    <p:extLst>
      <p:ext uri="{BB962C8B-B14F-4D97-AF65-F5344CB8AC3E}">
        <p14:creationId xmlns:p14="http://schemas.microsoft.com/office/powerpoint/2010/main" val="2743059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use your notebook to capture all your notes and sketches throughout the steps of your invention process.   </a:t>
            </a:r>
          </a:p>
          <a:p>
            <a:r>
              <a:rPr lang="en-US" dirty="0"/>
              <a:t> Your notebook will help you when you prepare your entry for submission.</a:t>
            </a:r>
            <a:r>
              <a:rPr lang="en-US" dirty="0" smtClean="0">
                <a:effectLst/>
              </a:rPr>
              <a:t> </a:t>
            </a:r>
          </a:p>
        </p:txBody>
      </p:sp>
      <p:sp>
        <p:nvSpPr>
          <p:cNvPr id="4" name="Slide Number Placeholder 3"/>
          <p:cNvSpPr>
            <a:spLocks noGrp="1"/>
          </p:cNvSpPr>
          <p:nvPr>
            <p:ph type="sldNum" sz="quarter" idx="10"/>
          </p:nvPr>
        </p:nvSpPr>
        <p:spPr/>
        <p:txBody>
          <a:bodyPr/>
          <a:lstStyle/>
          <a:p>
            <a:fld id="{07EC26DC-8E2B-714D-A059-D53462F42D1D}" type="slidenum">
              <a:rPr lang="en-US" smtClean="0"/>
              <a:t>15</a:t>
            </a:fld>
            <a:endParaRPr lang="en-US"/>
          </a:p>
        </p:txBody>
      </p:sp>
    </p:spTree>
    <p:extLst>
      <p:ext uri="{BB962C8B-B14F-4D97-AF65-F5344CB8AC3E}">
        <p14:creationId xmlns:p14="http://schemas.microsoft.com/office/powerpoint/2010/main" val="2743059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know how to complete step one of the invention process: THINK IT…..by generating a list of problems and choosing one that sparks your interest as an inventor!</a:t>
            </a:r>
          </a:p>
        </p:txBody>
      </p:sp>
      <p:sp>
        <p:nvSpPr>
          <p:cNvPr id="4" name="Slide Number Placeholder 3"/>
          <p:cNvSpPr>
            <a:spLocks noGrp="1"/>
          </p:cNvSpPr>
          <p:nvPr>
            <p:ph type="sldNum" sz="quarter" idx="10"/>
          </p:nvPr>
        </p:nvSpPr>
        <p:spPr/>
        <p:txBody>
          <a:bodyPr/>
          <a:lstStyle/>
          <a:p>
            <a:fld id="{07EC26DC-8E2B-714D-A059-D53462F42D1D}" type="slidenum">
              <a:rPr lang="en-US" smtClean="0"/>
              <a:t>16</a:t>
            </a:fld>
            <a:endParaRPr lang="en-US"/>
          </a:p>
        </p:txBody>
      </p:sp>
    </p:spTree>
    <p:extLst>
      <p:ext uri="{BB962C8B-B14F-4D97-AF65-F5344CB8AC3E}">
        <p14:creationId xmlns:p14="http://schemas.microsoft.com/office/powerpoint/2010/main" val="44805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864">
              <a:defRPr/>
            </a:pPr>
            <a:r>
              <a:rPr lang="en-US" dirty="0"/>
              <a:t>In this lesson, you are going to learn how to complete the first step in the invention process, THINK IT, by identifying a problem that you would like to solve and beginning to imagine your solution! </a:t>
            </a:r>
          </a:p>
        </p:txBody>
      </p:sp>
      <p:sp>
        <p:nvSpPr>
          <p:cNvPr id="4" name="Slide Number Placeholder 3"/>
          <p:cNvSpPr>
            <a:spLocks noGrp="1"/>
          </p:cNvSpPr>
          <p:nvPr>
            <p:ph type="sldNum" sz="quarter" idx="10"/>
          </p:nvPr>
        </p:nvSpPr>
        <p:spPr/>
        <p:txBody>
          <a:bodyPr/>
          <a:lstStyle/>
          <a:p>
            <a:fld id="{07EC26DC-8E2B-714D-A059-D53462F42D1D}" type="slidenum">
              <a:rPr lang="en-US" smtClean="0"/>
              <a:t>2</a:t>
            </a:fld>
            <a:endParaRPr lang="en-US"/>
          </a:p>
        </p:txBody>
      </p:sp>
    </p:spTree>
    <p:extLst>
      <p:ext uri="{BB962C8B-B14F-4D97-AF65-F5344CB8AC3E}">
        <p14:creationId xmlns:p14="http://schemas.microsoft.com/office/powerpoint/2010/main" val="448052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know that inventions are used to solve problems.  Famous inventors like </a:t>
            </a:r>
          </a:p>
          <a:p>
            <a:pPr lvl="0"/>
            <a:r>
              <a:rPr lang="en-US" dirty="0"/>
              <a:t>Edison solved the problem of needing a longer lasting light with a light bulb…</a:t>
            </a:r>
            <a:endParaRPr lang="en-US" dirty="0">
              <a:effectLst/>
            </a:endParaRPr>
          </a:p>
        </p:txBody>
      </p:sp>
      <p:sp>
        <p:nvSpPr>
          <p:cNvPr id="4" name="Slide Number Placeholder 3"/>
          <p:cNvSpPr>
            <a:spLocks noGrp="1"/>
          </p:cNvSpPr>
          <p:nvPr>
            <p:ph type="sldNum" sz="quarter" idx="10"/>
          </p:nvPr>
        </p:nvSpPr>
        <p:spPr/>
        <p:txBody>
          <a:bodyPr/>
          <a:lstStyle/>
          <a:p>
            <a:fld id="{07EC26DC-8E2B-714D-A059-D53462F42D1D}" type="slidenum">
              <a:rPr lang="en-US" smtClean="0"/>
              <a:t>3</a:t>
            </a:fld>
            <a:endParaRPr lang="en-US"/>
          </a:p>
        </p:txBody>
      </p:sp>
    </p:spTree>
    <p:extLst>
      <p:ext uri="{BB962C8B-B14F-4D97-AF65-F5344CB8AC3E}">
        <p14:creationId xmlns:p14="http://schemas.microsoft.com/office/powerpoint/2010/main" val="222487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…and Alexander Graham Bell solved the problem of communicating over distance with the telephone.</a:t>
            </a:r>
            <a:endParaRPr lang="en-US" dirty="0">
              <a:effectLst/>
            </a:endParaRPr>
          </a:p>
        </p:txBody>
      </p:sp>
      <p:sp>
        <p:nvSpPr>
          <p:cNvPr id="4" name="Slide Number Placeholder 3"/>
          <p:cNvSpPr>
            <a:spLocks noGrp="1"/>
          </p:cNvSpPr>
          <p:nvPr>
            <p:ph type="sldNum" sz="quarter" idx="10"/>
          </p:nvPr>
        </p:nvSpPr>
        <p:spPr/>
        <p:txBody>
          <a:bodyPr/>
          <a:lstStyle/>
          <a:p>
            <a:fld id="{07EC26DC-8E2B-714D-A059-D53462F42D1D}" type="slidenum">
              <a:rPr lang="en-US" smtClean="0"/>
              <a:t>4</a:t>
            </a:fld>
            <a:endParaRPr lang="en-US"/>
          </a:p>
        </p:txBody>
      </p:sp>
    </p:spTree>
    <p:extLst>
      <p:ext uri="{BB962C8B-B14F-4D97-AF65-F5344CB8AC3E}">
        <p14:creationId xmlns:p14="http://schemas.microsoft.com/office/powerpoint/2010/main" val="222487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past </a:t>
            </a:r>
            <a:r>
              <a:rPr lang="en-US" dirty="0" err="1"/>
              <a:t>ePals</a:t>
            </a:r>
            <a:r>
              <a:rPr lang="en-US" dirty="0"/>
              <a:t> Invent It Contests, students like you have solved many different kinds of problems.  For example, seven-year old Sam tackled the issue of getting cold while scraping your car windshield by creating a scraper that can be used from inside the car.  (play sound byte)</a:t>
            </a:r>
            <a:r>
              <a:rPr lang="en-US" dirty="0" smtClean="0">
                <a:effectLst/>
              </a:rPr>
              <a:t> </a:t>
            </a:r>
          </a:p>
        </p:txBody>
      </p:sp>
      <p:sp>
        <p:nvSpPr>
          <p:cNvPr id="4" name="Slide Number Placeholder 3"/>
          <p:cNvSpPr>
            <a:spLocks noGrp="1"/>
          </p:cNvSpPr>
          <p:nvPr>
            <p:ph type="sldNum" sz="quarter" idx="10"/>
          </p:nvPr>
        </p:nvSpPr>
        <p:spPr/>
        <p:txBody>
          <a:bodyPr/>
          <a:lstStyle/>
          <a:p>
            <a:fld id="{07EC26DC-8E2B-714D-A059-D53462F42D1D}" type="slidenum">
              <a:rPr lang="en-US" smtClean="0"/>
              <a:t>5</a:t>
            </a:fld>
            <a:endParaRPr lang="en-US"/>
          </a:p>
        </p:txBody>
      </p:sp>
    </p:spTree>
    <p:extLst>
      <p:ext uri="{BB962C8B-B14F-4D97-AF65-F5344CB8AC3E}">
        <p14:creationId xmlns:p14="http://schemas.microsoft.com/office/powerpoint/2010/main" val="2743059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Chase, a 13-year old from North Carolina, invented a refugee travois to help a single parent transport multiple children easily to safety. (play sound byte)</a:t>
            </a:r>
            <a:r>
              <a:rPr lang="en-US" dirty="0" smtClean="0">
                <a:effectLst/>
              </a:rPr>
              <a:t> </a:t>
            </a:r>
          </a:p>
        </p:txBody>
      </p:sp>
      <p:sp>
        <p:nvSpPr>
          <p:cNvPr id="4" name="Slide Number Placeholder 3"/>
          <p:cNvSpPr>
            <a:spLocks noGrp="1"/>
          </p:cNvSpPr>
          <p:nvPr>
            <p:ph type="sldNum" sz="quarter" idx="10"/>
          </p:nvPr>
        </p:nvSpPr>
        <p:spPr/>
        <p:txBody>
          <a:bodyPr/>
          <a:lstStyle/>
          <a:p>
            <a:fld id="{07EC26DC-8E2B-714D-A059-D53462F42D1D}" type="slidenum">
              <a:rPr lang="en-US" smtClean="0"/>
              <a:t>6</a:t>
            </a:fld>
            <a:endParaRPr lang="en-US"/>
          </a:p>
        </p:txBody>
      </p:sp>
    </p:spTree>
    <p:extLst>
      <p:ext uri="{BB962C8B-B14F-4D97-AF65-F5344CB8AC3E}">
        <p14:creationId xmlns:p14="http://schemas.microsoft.com/office/powerpoint/2010/main" val="2743059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864">
              <a:defRPr/>
            </a:pPr>
            <a:r>
              <a:rPr lang="en-US" dirty="0"/>
              <a:t>To identify a problem </a:t>
            </a:r>
            <a:r>
              <a:rPr lang="en-US" b="1" dirty="0"/>
              <a:t>you</a:t>
            </a:r>
            <a:r>
              <a:rPr lang="en-US" dirty="0"/>
              <a:t> might want to solve as an inventor, start by brainstorming.  Grab your pencil or computer and make a list of problems: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07EC26DC-8E2B-714D-A059-D53462F42D1D}" type="slidenum">
              <a:rPr lang="en-US" smtClean="0"/>
              <a:t>7</a:t>
            </a:fld>
            <a:endParaRPr lang="en-US"/>
          </a:p>
        </p:txBody>
      </p:sp>
    </p:spTree>
    <p:extLst>
      <p:ext uri="{BB962C8B-B14F-4D97-AF65-F5344CB8AC3E}">
        <p14:creationId xmlns:p14="http://schemas.microsoft.com/office/powerpoint/2010/main" val="3428654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864">
              <a:defRPr/>
            </a:pPr>
            <a:r>
              <a:rPr lang="en-US" dirty="0" smtClean="0">
                <a:effectLst/>
              </a:rPr>
              <a:t>First, Think About Your Own Life – what problems do you have at your home, school or community that an invention might help? Can you identify a bigger, global problem that affects many people in the world?  What current products frustrate you?</a:t>
            </a:r>
            <a:endParaRPr lang="en-US" dirty="0"/>
          </a:p>
        </p:txBody>
      </p:sp>
      <p:sp>
        <p:nvSpPr>
          <p:cNvPr id="4" name="Slide Number Placeholder 3"/>
          <p:cNvSpPr>
            <a:spLocks noGrp="1"/>
          </p:cNvSpPr>
          <p:nvPr>
            <p:ph type="sldNum" sz="quarter" idx="10"/>
          </p:nvPr>
        </p:nvSpPr>
        <p:spPr/>
        <p:txBody>
          <a:bodyPr/>
          <a:lstStyle/>
          <a:p>
            <a:fld id="{07EC26DC-8E2B-714D-A059-D53462F42D1D}" type="slidenum">
              <a:rPr lang="en-US" smtClean="0"/>
              <a:t>8</a:t>
            </a:fld>
            <a:endParaRPr lang="en-US"/>
          </a:p>
        </p:txBody>
      </p:sp>
    </p:spTree>
    <p:extLst>
      <p:ext uri="{BB962C8B-B14F-4D97-AF65-F5344CB8AC3E}">
        <p14:creationId xmlns:p14="http://schemas.microsoft.com/office/powerpoint/2010/main" val="3428654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864">
              <a:defRPr/>
            </a:pPr>
            <a:r>
              <a:rPr lang="en-US" dirty="0" smtClean="0">
                <a:effectLst/>
              </a:rPr>
              <a:t>Then, ask friends, family and teachers what problems they’d like to solve in their lives, your school or community.  Is there something your friends often complain about?   As you listen to their responses, think about how solving their problems could help others improve their lives.</a:t>
            </a:r>
          </a:p>
          <a:p>
            <a:pPr defTabSz="469864">
              <a:defRPr/>
            </a:pPr>
            <a:endParaRPr lang="en-US" dirty="0"/>
          </a:p>
        </p:txBody>
      </p:sp>
      <p:sp>
        <p:nvSpPr>
          <p:cNvPr id="4" name="Slide Number Placeholder 3"/>
          <p:cNvSpPr>
            <a:spLocks noGrp="1"/>
          </p:cNvSpPr>
          <p:nvPr>
            <p:ph type="sldNum" sz="quarter" idx="10"/>
          </p:nvPr>
        </p:nvSpPr>
        <p:spPr/>
        <p:txBody>
          <a:bodyPr/>
          <a:lstStyle/>
          <a:p>
            <a:fld id="{07EC26DC-8E2B-714D-A059-D53462F42D1D}" type="slidenum">
              <a:rPr lang="en-US" smtClean="0"/>
              <a:t>9</a:t>
            </a:fld>
            <a:endParaRPr lang="en-US"/>
          </a:p>
        </p:txBody>
      </p:sp>
    </p:spTree>
    <p:extLst>
      <p:ext uri="{BB962C8B-B14F-4D97-AF65-F5344CB8AC3E}">
        <p14:creationId xmlns:p14="http://schemas.microsoft.com/office/powerpoint/2010/main" val="3428654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3C4704-1629-4540-9AFC-FD3BCD45BBB7}" type="datetimeFigureOut">
              <a:rPr lang="en-US" smtClean="0"/>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1377396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C4704-1629-4540-9AFC-FD3BCD45BBB7}" type="datetimeFigureOut">
              <a:rPr lang="en-US" smtClean="0"/>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1762083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C4704-1629-4540-9AFC-FD3BCD45BBB7}" type="datetimeFigureOut">
              <a:rPr lang="en-US" smtClean="0"/>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581676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C4704-1629-4540-9AFC-FD3BCD45BBB7}" type="datetimeFigureOut">
              <a:rPr lang="en-US" smtClean="0"/>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220323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3C4704-1629-4540-9AFC-FD3BCD45BBB7}" type="datetimeFigureOut">
              <a:rPr lang="en-US" smtClean="0"/>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5838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3C4704-1629-4540-9AFC-FD3BCD45BBB7}" type="datetimeFigureOut">
              <a:rPr lang="en-US" smtClean="0"/>
              <a:t>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254229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3C4704-1629-4540-9AFC-FD3BCD45BBB7}" type="datetimeFigureOut">
              <a:rPr lang="en-US" smtClean="0"/>
              <a:t>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5195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3C4704-1629-4540-9AFC-FD3BCD45BBB7}" type="datetimeFigureOut">
              <a:rPr lang="en-US" smtClean="0"/>
              <a:t>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3486542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C4704-1629-4540-9AFC-FD3BCD45BBB7}" type="datetimeFigureOut">
              <a:rPr lang="en-US" smtClean="0"/>
              <a:t>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400032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C4704-1629-4540-9AFC-FD3BCD45BBB7}" type="datetimeFigureOut">
              <a:rPr lang="en-US" smtClean="0"/>
              <a:t>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4280823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C4704-1629-4540-9AFC-FD3BCD45BBB7}" type="datetimeFigureOut">
              <a:rPr lang="en-US" smtClean="0"/>
              <a:t>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661668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C4704-1629-4540-9AFC-FD3BCD45BBB7}" type="datetimeFigureOut">
              <a:rPr lang="en-US" smtClean="0"/>
              <a:t>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0380F-03B3-2F42-B880-482C76FBD6DD}" type="slidenum">
              <a:rPr lang="en-US" smtClean="0"/>
              <a:t>‹#›</a:t>
            </a:fld>
            <a:endParaRPr lang="en-US"/>
          </a:p>
        </p:txBody>
      </p:sp>
    </p:spTree>
    <p:extLst>
      <p:ext uri="{BB962C8B-B14F-4D97-AF65-F5344CB8AC3E}">
        <p14:creationId xmlns:p14="http://schemas.microsoft.com/office/powerpoint/2010/main" val="1037186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981262" y="0"/>
            <a:ext cx="11027627" cy="6572624"/>
          </a:xfrm>
          <a:prstGeom prst="rect">
            <a:avLst/>
          </a:prstGeom>
        </p:spPr>
      </p:pic>
      <p:pic>
        <p:nvPicPr>
          <p:cNvPr id="20" name="Picture 19" descr="SmithsonianLogo.png"/>
          <p:cNvPicPr>
            <a:picLocks noChangeAspect="1"/>
          </p:cNvPicPr>
          <p:nvPr/>
        </p:nvPicPr>
        <p:blipFill>
          <a:blip r:embed="rId4">
            <a:alphaModFix amt="15000"/>
            <a:extLst>
              <a:ext uri="{28A0092B-C50C-407E-A947-70E740481C1C}">
                <a14:useLocalDpi xmlns:a14="http://schemas.microsoft.com/office/drawing/2010/main" val="0"/>
              </a:ext>
            </a:extLst>
          </a:blip>
          <a:stretch>
            <a:fillRect/>
          </a:stretch>
        </p:blipFill>
        <p:spPr>
          <a:xfrm>
            <a:off x="1977695" y="472734"/>
            <a:ext cx="5106520" cy="5106520"/>
          </a:xfrm>
          <a:prstGeom prst="rect">
            <a:avLst/>
          </a:prstGeom>
        </p:spPr>
      </p:pic>
      <p:pic>
        <p:nvPicPr>
          <p:cNvPr id="4" name="Picture 3" descr="TitleSlide_Background_Tanger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900" y="0"/>
            <a:ext cx="9291900" cy="7180104"/>
          </a:xfrm>
          <a:prstGeom prst="rect">
            <a:avLst/>
          </a:prstGeom>
        </p:spPr>
      </p:pic>
      <p:pic>
        <p:nvPicPr>
          <p:cNvPr id="5" name="Picture 4" descr="ePalslogo_rgb_Tangerin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351" y="5683623"/>
            <a:ext cx="1419413" cy="889001"/>
          </a:xfrm>
          <a:prstGeom prst="rect">
            <a:avLst/>
          </a:prstGeom>
        </p:spPr>
      </p:pic>
      <p:sp>
        <p:nvSpPr>
          <p:cNvPr id="6" name="TextBox 5"/>
          <p:cNvSpPr txBox="1"/>
          <p:nvPr/>
        </p:nvSpPr>
        <p:spPr>
          <a:xfrm>
            <a:off x="5267575" y="5313818"/>
            <a:ext cx="3671155" cy="1258806"/>
          </a:xfrm>
          <a:prstGeom prst="rect">
            <a:avLst/>
          </a:prstGeom>
          <a:noFill/>
        </p:spPr>
        <p:txBody>
          <a:bodyPr wrap="square" rtlCol="0">
            <a:spAutoFit/>
          </a:bodyPr>
          <a:lstStyle/>
          <a:p>
            <a:pPr>
              <a:lnSpc>
                <a:spcPct val="80000"/>
              </a:lnSpc>
            </a:pPr>
            <a:r>
              <a:rPr lang="en-US" dirty="0" smtClean="0">
                <a:solidFill>
                  <a:schemeClr val="bg1"/>
                </a:solidFill>
                <a:latin typeface="+mj-lt"/>
                <a:cs typeface="Helvetica Neue Light"/>
              </a:rPr>
              <a:t>The Invention Process: Step 1</a:t>
            </a:r>
          </a:p>
          <a:p>
            <a:pPr>
              <a:lnSpc>
                <a:spcPct val="80000"/>
              </a:lnSpc>
            </a:pPr>
            <a:endParaRPr lang="en-US" dirty="0" smtClean="0">
              <a:solidFill>
                <a:schemeClr val="bg1"/>
              </a:solidFill>
              <a:latin typeface="+mj-lt"/>
              <a:cs typeface="Helvetica Neue Light"/>
            </a:endParaRPr>
          </a:p>
          <a:p>
            <a:pPr>
              <a:lnSpc>
                <a:spcPct val="80000"/>
              </a:lnSpc>
            </a:pPr>
            <a:r>
              <a:rPr lang="en-US" sz="4000" b="1" dirty="0" smtClean="0">
                <a:solidFill>
                  <a:schemeClr val="bg1"/>
                </a:solidFill>
                <a:latin typeface="+mj-lt"/>
                <a:cs typeface="Helvetica Neue"/>
              </a:rPr>
              <a:t>Think it</a:t>
            </a:r>
          </a:p>
          <a:p>
            <a:pPr>
              <a:lnSpc>
                <a:spcPct val="80000"/>
              </a:lnSpc>
            </a:pPr>
            <a:r>
              <a:rPr lang="en-US" b="1" dirty="0" smtClean="0">
                <a:solidFill>
                  <a:schemeClr val="bg1"/>
                </a:solidFill>
                <a:latin typeface="+mj-lt"/>
                <a:cs typeface="Helvetica Neue"/>
              </a:rPr>
              <a:t>Identify a Problem or Need</a:t>
            </a:r>
            <a:endParaRPr lang="en-US" b="1" dirty="0">
              <a:solidFill>
                <a:schemeClr val="bg1"/>
              </a:solidFill>
              <a:latin typeface="+mj-lt"/>
              <a:cs typeface="Helvetica Neue"/>
            </a:endParaRPr>
          </a:p>
        </p:txBody>
      </p:sp>
      <p:pic>
        <p:nvPicPr>
          <p:cNvPr id="21" name="Picture 20" descr="ChallengeSteps1_thinki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5868" y="4993322"/>
            <a:ext cx="1792224" cy="1792224"/>
          </a:xfrm>
          <a:prstGeom prst="rect">
            <a:avLst/>
          </a:prstGeom>
          <a:effectLst>
            <a:glow rad="330200">
              <a:schemeClr val="bg1">
                <a:alpha val="28000"/>
              </a:schemeClr>
            </a:glow>
          </a:effectLst>
        </p:spPr>
      </p:pic>
      <p:pic>
        <p:nvPicPr>
          <p:cNvPr id="22" name="Picture 21" descr="ChallengeSteps2_Explorei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5366" y="2297721"/>
            <a:ext cx="1240779" cy="1240779"/>
          </a:xfrm>
          <a:prstGeom prst="rect">
            <a:avLst/>
          </a:prstGeom>
          <a:effectLst>
            <a:glow rad="330200">
              <a:schemeClr val="bg1">
                <a:alpha val="28000"/>
              </a:schemeClr>
            </a:glow>
          </a:effectLst>
        </p:spPr>
      </p:pic>
      <p:pic>
        <p:nvPicPr>
          <p:cNvPr id="23" name="Picture 22" descr="ChallengeSteps3_Sketchi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18474" y="3321026"/>
            <a:ext cx="1240779" cy="1240779"/>
          </a:xfrm>
          <a:prstGeom prst="rect">
            <a:avLst/>
          </a:prstGeom>
          <a:effectLst>
            <a:glow rad="330200">
              <a:schemeClr val="bg1">
                <a:alpha val="28000"/>
              </a:schemeClr>
            </a:glow>
          </a:effectLst>
        </p:spPr>
      </p:pic>
      <p:pic>
        <p:nvPicPr>
          <p:cNvPr id="24" name="Picture 23" descr="ChallengeSteps4_Createi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83029" y="687073"/>
            <a:ext cx="1240779" cy="1240779"/>
          </a:xfrm>
          <a:prstGeom prst="rect">
            <a:avLst/>
          </a:prstGeom>
          <a:effectLst>
            <a:glow rad="330200">
              <a:schemeClr val="bg1">
                <a:alpha val="28000"/>
              </a:schemeClr>
            </a:glow>
          </a:effectLst>
        </p:spPr>
      </p:pic>
      <p:pic>
        <p:nvPicPr>
          <p:cNvPr id="25" name="Picture 24" descr="ChallengeSteps5_Tryit.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23808" y="1927852"/>
            <a:ext cx="1240779" cy="1240779"/>
          </a:xfrm>
          <a:prstGeom prst="rect">
            <a:avLst/>
          </a:prstGeom>
          <a:effectLst>
            <a:glow rad="330200">
              <a:schemeClr val="bg1">
                <a:alpha val="28000"/>
              </a:schemeClr>
            </a:glow>
          </a:effectLst>
        </p:spPr>
      </p:pic>
      <p:pic>
        <p:nvPicPr>
          <p:cNvPr id="26" name="Picture 25" descr="ChallengeSteps6_Tweakit.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08727" y="472734"/>
            <a:ext cx="1240779" cy="1240779"/>
          </a:xfrm>
          <a:prstGeom prst="rect">
            <a:avLst/>
          </a:prstGeom>
          <a:effectLst>
            <a:glow rad="330200">
              <a:schemeClr val="bg1">
                <a:alpha val="28000"/>
              </a:schemeClr>
            </a:glow>
          </a:effectLst>
        </p:spPr>
      </p:pic>
      <p:pic>
        <p:nvPicPr>
          <p:cNvPr id="27" name="Picture 26" descr="ChallengeSteps7_Sellit.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73953" y="2080247"/>
            <a:ext cx="1240779" cy="1240779"/>
          </a:xfrm>
          <a:prstGeom prst="rect">
            <a:avLst/>
          </a:prstGeom>
          <a:effectLst>
            <a:glow rad="330200">
              <a:schemeClr val="bg1">
                <a:alpha val="28000"/>
              </a:schemeClr>
            </a:glow>
          </a:effectLst>
        </p:spPr>
      </p:pic>
    </p:spTree>
    <p:extLst>
      <p:ext uri="{BB962C8B-B14F-4D97-AF65-F5344CB8AC3E}">
        <p14:creationId xmlns:p14="http://schemas.microsoft.com/office/powerpoint/2010/main" val="4101794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71253" y="777216"/>
            <a:ext cx="1627168" cy="584776"/>
          </a:xfrm>
          <a:prstGeom prst="rect">
            <a:avLst/>
          </a:prstGeom>
          <a:noFill/>
        </p:spPr>
        <p:txBody>
          <a:bodyPr wrap="none" rtlCol="0">
            <a:spAutoFit/>
          </a:bodyPr>
          <a:lstStyle/>
          <a:p>
            <a:r>
              <a:rPr lang="en-US" sz="3200" dirty="0" smtClean="0">
                <a:solidFill>
                  <a:schemeClr val="bg1"/>
                </a:solidFill>
              </a:rPr>
              <a:t>Personal</a:t>
            </a:r>
            <a:endParaRPr lang="en-US" sz="3200" dirty="0">
              <a:solidFill>
                <a:schemeClr val="bg1"/>
              </a:solidFill>
            </a:endParaRPr>
          </a:p>
        </p:txBody>
      </p:sp>
      <p:sp>
        <p:nvSpPr>
          <p:cNvPr id="13" name="TextBox 12"/>
          <p:cNvSpPr txBox="1"/>
          <p:nvPr/>
        </p:nvSpPr>
        <p:spPr>
          <a:xfrm>
            <a:off x="2601564" y="777216"/>
            <a:ext cx="1289335" cy="584776"/>
          </a:xfrm>
          <a:prstGeom prst="rect">
            <a:avLst/>
          </a:prstGeom>
          <a:noFill/>
        </p:spPr>
        <p:txBody>
          <a:bodyPr wrap="none" rtlCol="0">
            <a:spAutoFit/>
          </a:bodyPr>
          <a:lstStyle/>
          <a:p>
            <a:r>
              <a:rPr lang="en-US" sz="3200" dirty="0" smtClean="0">
                <a:solidFill>
                  <a:schemeClr val="bg1"/>
                </a:solidFill>
              </a:rPr>
              <a:t>School</a:t>
            </a:r>
            <a:endParaRPr lang="en-US" sz="3200" dirty="0">
              <a:solidFill>
                <a:schemeClr val="bg1"/>
              </a:solidFill>
            </a:endParaRPr>
          </a:p>
        </p:txBody>
      </p:sp>
      <p:sp>
        <p:nvSpPr>
          <p:cNvPr id="15" name="TextBox 14"/>
          <p:cNvSpPr txBox="1"/>
          <p:nvPr/>
        </p:nvSpPr>
        <p:spPr>
          <a:xfrm>
            <a:off x="4559404" y="752068"/>
            <a:ext cx="2124099" cy="584776"/>
          </a:xfrm>
          <a:prstGeom prst="rect">
            <a:avLst/>
          </a:prstGeom>
          <a:noFill/>
        </p:spPr>
        <p:txBody>
          <a:bodyPr wrap="none" rtlCol="0">
            <a:spAutoFit/>
          </a:bodyPr>
          <a:lstStyle/>
          <a:p>
            <a:r>
              <a:rPr lang="en-US" sz="3200" dirty="0" smtClean="0">
                <a:solidFill>
                  <a:schemeClr val="bg1"/>
                </a:solidFill>
              </a:rPr>
              <a:t>Community</a:t>
            </a:r>
            <a:endParaRPr lang="en-US" sz="3200" dirty="0">
              <a:solidFill>
                <a:schemeClr val="bg1"/>
              </a:solidFill>
            </a:endParaRPr>
          </a:p>
        </p:txBody>
      </p:sp>
      <p:sp>
        <p:nvSpPr>
          <p:cNvPr id="16" name="TextBox 15"/>
          <p:cNvSpPr txBox="1"/>
          <p:nvPr/>
        </p:nvSpPr>
        <p:spPr>
          <a:xfrm>
            <a:off x="7126557" y="777216"/>
            <a:ext cx="1260481" cy="584776"/>
          </a:xfrm>
          <a:prstGeom prst="rect">
            <a:avLst/>
          </a:prstGeom>
          <a:noFill/>
        </p:spPr>
        <p:txBody>
          <a:bodyPr wrap="none" rtlCol="0">
            <a:spAutoFit/>
          </a:bodyPr>
          <a:lstStyle/>
          <a:p>
            <a:r>
              <a:rPr lang="en-US" sz="3200" dirty="0" smtClean="0">
                <a:solidFill>
                  <a:schemeClr val="bg1"/>
                </a:solidFill>
              </a:rPr>
              <a:t>Global</a:t>
            </a:r>
            <a:endParaRPr lang="en-US" sz="3200" dirty="0">
              <a:solidFill>
                <a:schemeClr val="bg1"/>
              </a:solidFill>
            </a:endParaRPr>
          </a:p>
        </p:txBody>
      </p:sp>
      <p:cxnSp>
        <p:nvCxnSpPr>
          <p:cNvPr id="5" name="Straight Connector 4"/>
          <p:cNvCxnSpPr/>
          <p:nvPr/>
        </p:nvCxnSpPr>
        <p:spPr>
          <a:xfrm>
            <a:off x="2226690"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462632"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795519"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60286" y="1398399"/>
            <a:ext cx="8803393" cy="0"/>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Slide_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264142"/>
            <a:ext cx="9328576" cy="7208445"/>
          </a:xfrm>
          <a:prstGeom prst="rect">
            <a:avLst/>
          </a:prstGeom>
        </p:spPr>
      </p:pic>
      <p:sp>
        <p:nvSpPr>
          <p:cNvPr id="24" name="Title 1"/>
          <p:cNvSpPr txBox="1">
            <a:spLocks/>
          </p:cNvSpPr>
          <p:nvPr/>
        </p:nvSpPr>
        <p:spPr>
          <a:xfrm>
            <a:off x="734079" y="57150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Identify a Problem</a:t>
            </a:r>
            <a:endParaRPr lang="en-US" dirty="0">
              <a:solidFill>
                <a:schemeClr val="bg1"/>
              </a:solidFill>
            </a:endParaRPr>
          </a:p>
        </p:txBody>
      </p:sp>
      <p:sp>
        <p:nvSpPr>
          <p:cNvPr id="14" name="TextBox 13"/>
          <p:cNvSpPr txBox="1"/>
          <p:nvPr/>
        </p:nvSpPr>
        <p:spPr>
          <a:xfrm rot="21182658">
            <a:off x="104764" y="1457813"/>
            <a:ext cx="2455520" cy="830997"/>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en-US" sz="1600" b="1" dirty="0" smtClean="0">
                <a:solidFill>
                  <a:srgbClr val="53A935"/>
                </a:solidFill>
              </a:rPr>
              <a:t>Can’t find things in a purse</a:t>
            </a:r>
            <a:endParaRPr lang="en-US" sz="1600" b="1" dirty="0">
              <a:solidFill>
                <a:srgbClr val="53A935"/>
              </a:solidFill>
            </a:endParaRPr>
          </a:p>
          <a:p>
            <a:pPr algn="ctr"/>
            <a:r>
              <a:rPr lang="en-US" sz="1600" dirty="0" err="1" smtClean="0">
                <a:solidFill>
                  <a:schemeClr val="accent6"/>
                </a:solidFill>
              </a:rPr>
              <a:t>Marlie</a:t>
            </a:r>
            <a:r>
              <a:rPr lang="en-US" sz="1600" dirty="0" smtClean="0">
                <a:solidFill>
                  <a:schemeClr val="accent6"/>
                </a:solidFill>
              </a:rPr>
              <a:t> S.</a:t>
            </a:r>
          </a:p>
          <a:p>
            <a:pPr algn="ctr"/>
            <a:r>
              <a:rPr lang="en-US" sz="1600" dirty="0" smtClean="0">
                <a:solidFill>
                  <a:schemeClr val="accent6"/>
                </a:solidFill>
              </a:rPr>
              <a:t>- Mississippi, USA</a:t>
            </a:r>
          </a:p>
        </p:txBody>
      </p:sp>
      <p:sp>
        <p:nvSpPr>
          <p:cNvPr id="20" name="TextBox 19"/>
          <p:cNvSpPr txBox="1"/>
          <p:nvPr/>
        </p:nvSpPr>
        <p:spPr>
          <a:xfrm rot="214797">
            <a:off x="104765" y="2666053"/>
            <a:ext cx="1966621" cy="2308324"/>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600" b="1" dirty="0" smtClean="0">
                <a:solidFill>
                  <a:srgbClr val="53A935"/>
                </a:solidFill>
              </a:rPr>
              <a:t>Unorganized sports </a:t>
            </a:r>
          </a:p>
          <a:p>
            <a:pPr algn="ctr"/>
            <a:r>
              <a:rPr lang="en-US" sz="1600" b="1" dirty="0" smtClean="0">
                <a:solidFill>
                  <a:srgbClr val="53A935"/>
                </a:solidFill>
              </a:rPr>
              <a:t>equipment</a:t>
            </a:r>
          </a:p>
          <a:p>
            <a:pPr algn="ctr"/>
            <a:r>
              <a:rPr lang="en-US" sz="1600" dirty="0">
                <a:solidFill>
                  <a:schemeClr val="accent6"/>
                </a:solidFill>
              </a:rPr>
              <a:t>Pierre S., </a:t>
            </a:r>
            <a:r>
              <a:rPr lang="en-US" sz="1600" dirty="0" err="1">
                <a:solidFill>
                  <a:schemeClr val="accent6"/>
                </a:solidFill>
              </a:rPr>
              <a:t>Léa</a:t>
            </a:r>
            <a:r>
              <a:rPr lang="en-US" sz="1600" dirty="0">
                <a:solidFill>
                  <a:schemeClr val="accent6"/>
                </a:solidFill>
              </a:rPr>
              <a:t> S., Clément S., Laurie V., Sarah G., </a:t>
            </a:r>
            <a:r>
              <a:rPr lang="en-US" sz="1600" dirty="0" err="1">
                <a:solidFill>
                  <a:schemeClr val="accent6"/>
                </a:solidFill>
              </a:rPr>
              <a:t>Adrien</a:t>
            </a:r>
            <a:r>
              <a:rPr lang="en-US" sz="1600" dirty="0">
                <a:solidFill>
                  <a:schemeClr val="accent6"/>
                </a:solidFill>
              </a:rPr>
              <a:t> B., </a:t>
            </a:r>
            <a:r>
              <a:rPr lang="en-US" sz="1600" dirty="0" err="1">
                <a:solidFill>
                  <a:schemeClr val="accent6"/>
                </a:solidFill>
              </a:rPr>
              <a:t>Romain</a:t>
            </a:r>
            <a:r>
              <a:rPr lang="en-US" sz="1600" dirty="0">
                <a:solidFill>
                  <a:schemeClr val="accent6"/>
                </a:solidFill>
              </a:rPr>
              <a:t> J., Justin M., </a:t>
            </a:r>
            <a:r>
              <a:rPr lang="en-US" sz="1600" dirty="0" err="1">
                <a:solidFill>
                  <a:schemeClr val="accent6"/>
                </a:solidFill>
              </a:rPr>
              <a:t>Théo</a:t>
            </a:r>
            <a:r>
              <a:rPr lang="en-US" sz="1600" dirty="0">
                <a:solidFill>
                  <a:schemeClr val="accent6"/>
                </a:solidFill>
              </a:rPr>
              <a:t> L., Mathis D., </a:t>
            </a:r>
            <a:r>
              <a:rPr lang="en-US" sz="1600" dirty="0" err="1">
                <a:solidFill>
                  <a:schemeClr val="accent6"/>
                </a:solidFill>
              </a:rPr>
              <a:t>Mathilde</a:t>
            </a:r>
            <a:r>
              <a:rPr lang="en-US" sz="1600" dirty="0">
                <a:solidFill>
                  <a:schemeClr val="accent6"/>
                </a:solidFill>
              </a:rPr>
              <a:t> S.</a:t>
            </a:r>
            <a:br>
              <a:rPr lang="en-US" sz="1600" dirty="0">
                <a:solidFill>
                  <a:schemeClr val="accent6"/>
                </a:solidFill>
              </a:rPr>
            </a:br>
            <a:r>
              <a:rPr lang="en-US" sz="1600" dirty="0" smtClean="0">
                <a:solidFill>
                  <a:schemeClr val="accent6"/>
                </a:solidFill>
              </a:rPr>
              <a:t> - France </a:t>
            </a:r>
          </a:p>
        </p:txBody>
      </p:sp>
      <p:sp>
        <p:nvSpPr>
          <p:cNvPr id="21" name="TextBox 20"/>
          <p:cNvSpPr txBox="1"/>
          <p:nvPr/>
        </p:nvSpPr>
        <p:spPr>
          <a:xfrm rot="21352902">
            <a:off x="2177155" y="1649250"/>
            <a:ext cx="2369659" cy="1077218"/>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en-US" sz="1600" b="1" dirty="0" smtClean="0">
                <a:solidFill>
                  <a:srgbClr val="53A935"/>
                </a:solidFill>
              </a:rPr>
              <a:t>Desks too short for tall</a:t>
            </a:r>
          </a:p>
          <a:p>
            <a:pPr algn="ctr"/>
            <a:r>
              <a:rPr lang="en-US" sz="1600" b="1" dirty="0" smtClean="0">
                <a:solidFill>
                  <a:srgbClr val="53A935"/>
                </a:solidFill>
              </a:rPr>
              <a:t>students</a:t>
            </a:r>
            <a:endParaRPr lang="en-US" sz="1600" b="1" dirty="0">
              <a:solidFill>
                <a:srgbClr val="53A935"/>
              </a:solidFill>
            </a:endParaRPr>
          </a:p>
          <a:p>
            <a:pPr algn="ctr"/>
            <a:r>
              <a:rPr lang="en-US" sz="1600" dirty="0" err="1">
                <a:solidFill>
                  <a:schemeClr val="accent6"/>
                </a:solidFill>
              </a:rPr>
              <a:t>Laila</a:t>
            </a:r>
            <a:r>
              <a:rPr lang="en-US" sz="1600" dirty="0">
                <a:solidFill>
                  <a:schemeClr val="accent6"/>
                </a:solidFill>
              </a:rPr>
              <a:t> E., Angela A., Mitzi C.</a:t>
            </a:r>
            <a:br>
              <a:rPr lang="en-US" sz="1600" dirty="0">
                <a:solidFill>
                  <a:schemeClr val="accent6"/>
                </a:solidFill>
              </a:rPr>
            </a:br>
            <a:r>
              <a:rPr lang="en-US" sz="1600" dirty="0" smtClean="0">
                <a:solidFill>
                  <a:schemeClr val="accent6"/>
                </a:solidFill>
              </a:rPr>
              <a:t>- California</a:t>
            </a:r>
            <a:r>
              <a:rPr lang="en-US" sz="1600" dirty="0">
                <a:solidFill>
                  <a:schemeClr val="accent6"/>
                </a:solidFill>
              </a:rPr>
              <a:t>, USA </a:t>
            </a:r>
            <a:endParaRPr lang="en-US" sz="1600" dirty="0" smtClean="0">
              <a:solidFill>
                <a:schemeClr val="accent6"/>
              </a:solidFill>
            </a:endParaRPr>
          </a:p>
        </p:txBody>
      </p:sp>
      <p:sp>
        <p:nvSpPr>
          <p:cNvPr id="22" name="TextBox 21"/>
          <p:cNvSpPr txBox="1"/>
          <p:nvPr/>
        </p:nvSpPr>
        <p:spPr>
          <a:xfrm rot="21323872">
            <a:off x="4588987" y="2699000"/>
            <a:ext cx="2328983" cy="830997"/>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en-US" sz="1600" b="1" dirty="0" smtClean="0">
                <a:solidFill>
                  <a:srgbClr val="53A935"/>
                </a:solidFill>
              </a:rPr>
              <a:t>Trash around community</a:t>
            </a:r>
            <a:endParaRPr lang="en-US" sz="1600" b="1" dirty="0">
              <a:solidFill>
                <a:srgbClr val="53A935"/>
              </a:solidFill>
            </a:endParaRPr>
          </a:p>
          <a:p>
            <a:pPr algn="ctr"/>
            <a:r>
              <a:rPr lang="en-US" sz="1600" dirty="0">
                <a:solidFill>
                  <a:schemeClr val="accent6"/>
                </a:solidFill>
              </a:rPr>
              <a:t>Emily B., Abby T.</a:t>
            </a:r>
            <a:br>
              <a:rPr lang="en-US" sz="1600" dirty="0">
                <a:solidFill>
                  <a:schemeClr val="accent6"/>
                </a:solidFill>
              </a:rPr>
            </a:br>
            <a:r>
              <a:rPr lang="en-US" sz="1600" dirty="0" smtClean="0">
                <a:solidFill>
                  <a:schemeClr val="accent6"/>
                </a:solidFill>
              </a:rPr>
              <a:t>- Florida</a:t>
            </a:r>
            <a:r>
              <a:rPr lang="en-US" sz="1600" dirty="0">
                <a:solidFill>
                  <a:schemeClr val="accent6"/>
                </a:solidFill>
              </a:rPr>
              <a:t>, USA </a:t>
            </a:r>
            <a:endParaRPr lang="en-US" sz="1600" dirty="0" smtClean="0">
              <a:solidFill>
                <a:schemeClr val="accent6"/>
              </a:solidFill>
            </a:endParaRPr>
          </a:p>
        </p:txBody>
      </p:sp>
      <p:sp>
        <p:nvSpPr>
          <p:cNvPr id="25" name="TextBox 24"/>
          <p:cNvSpPr txBox="1"/>
          <p:nvPr/>
        </p:nvSpPr>
        <p:spPr>
          <a:xfrm>
            <a:off x="4299030" y="4365153"/>
            <a:ext cx="3135768" cy="107721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600" b="1" dirty="0">
                <a:solidFill>
                  <a:srgbClr val="53A935"/>
                </a:solidFill>
              </a:rPr>
              <a:t>driving wrong way on highway exit causing accidents </a:t>
            </a:r>
            <a:endParaRPr lang="en-US" sz="1600" b="1" dirty="0" smtClean="0">
              <a:solidFill>
                <a:srgbClr val="53A935"/>
              </a:solidFill>
            </a:endParaRPr>
          </a:p>
          <a:p>
            <a:pPr algn="ctr"/>
            <a:r>
              <a:rPr lang="en-US" sz="1600" dirty="0">
                <a:solidFill>
                  <a:schemeClr val="accent6"/>
                </a:solidFill>
              </a:rPr>
              <a:t>Charlotte J.</a:t>
            </a:r>
            <a:br>
              <a:rPr lang="en-US" sz="1600" dirty="0">
                <a:solidFill>
                  <a:schemeClr val="accent6"/>
                </a:solidFill>
              </a:rPr>
            </a:br>
            <a:r>
              <a:rPr lang="en-US" sz="1600" dirty="0" smtClean="0">
                <a:solidFill>
                  <a:schemeClr val="accent6"/>
                </a:solidFill>
              </a:rPr>
              <a:t>- California</a:t>
            </a:r>
            <a:r>
              <a:rPr lang="en-US" sz="1600" dirty="0">
                <a:solidFill>
                  <a:schemeClr val="accent6"/>
                </a:solidFill>
              </a:rPr>
              <a:t>, USA </a:t>
            </a:r>
            <a:endParaRPr lang="en-US" sz="1600" dirty="0" smtClean="0">
              <a:solidFill>
                <a:schemeClr val="accent6"/>
              </a:solidFill>
            </a:endParaRPr>
          </a:p>
        </p:txBody>
      </p:sp>
      <p:sp>
        <p:nvSpPr>
          <p:cNvPr id="26" name="TextBox 25"/>
          <p:cNvSpPr txBox="1"/>
          <p:nvPr/>
        </p:nvSpPr>
        <p:spPr>
          <a:xfrm rot="612884">
            <a:off x="6606853" y="1327147"/>
            <a:ext cx="2380522" cy="107721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600" b="1" dirty="0">
                <a:solidFill>
                  <a:srgbClr val="53A935"/>
                </a:solidFill>
              </a:rPr>
              <a:t>children eating unhealthy foods </a:t>
            </a:r>
            <a:endParaRPr lang="en-US" sz="1600" b="1" dirty="0" smtClean="0">
              <a:solidFill>
                <a:srgbClr val="53A935"/>
              </a:solidFill>
            </a:endParaRPr>
          </a:p>
          <a:p>
            <a:pPr algn="ctr"/>
            <a:r>
              <a:rPr lang="en-US" sz="1600" dirty="0" err="1" smtClean="0">
                <a:solidFill>
                  <a:schemeClr val="accent6"/>
                </a:solidFill>
              </a:rPr>
              <a:t>Nithin</a:t>
            </a:r>
            <a:r>
              <a:rPr lang="en-US" sz="1600" dirty="0" smtClean="0">
                <a:solidFill>
                  <a:schemeClr val="accent6"/>
                </a:solidFill>
              </a:rPr>
              <a:t> </a:t>
            </a:r>
            <a:r>
              <a:rPr lang="en-US" sz="1600" dirty="0">
                <a:solidFill>
                  <a:schemeClr val="accent6"/>
                </a:solidFill>
              </a:rPr>
              <a:t>S.</a:t>
            </a:r>
            <a:r>
              <a:rPr lang="en-US" sz="1600" dirty="0"/>
              <a:t/>
            </a:r>
            <a:br>
              <a:rPr lang="en-US" sz="1600" dirty="0"/>
            </a:br>
            <a:r>
              <a:rPr lang="en-US" sz="1600" dirty="0" smtClean="0">
                <a:solidFill>
                  <a:schemeClr val="accent6"/>
                </a:solidFill>
              </a:rPr>
              <a:t>- India </a:t>
            </a:r>
          </a:p>
        </p:txBody>
      </p:sp>
      <p:sp>
        <p:nvSpPr>
          <p:cNvPr id="27" name="TextBox 26"/>
          <p:cNvSpPr txBox="1"/>
          <p:nvPr/>
        </p:nvSpPr>
        <p:spPr>
          <a:xfrm>
            <a:off x="6795519" y="2416117"/>
            <a:ext cx="2380522" cy="107721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600" b="1" dirty="0" smtClean="0">
                <a:solidFill>
                  <a:srgbClr val="53A935"/>
                </a:solidFill>
              </a:rPr>
              <a:t>Cars using too much gasoline</a:t>
            </a:r>
          </a:p>
          <a:p>
            <a:pPr algn="ctr"/>
            <a:r>
              <a:rPr lang="en-US" sz="1600" dirty="0">
                <a:solidFill>
                  <a:schemeClr val="accent6"/>
                </a:solidFill>
              </a:rPr>
              <a:t>Damian </a:t>
            </a:r>
            <a:r>
              <a:rPr lang="en-US" sz="1600" dirty="0" smtClean="0">
                <a:solidFill>
                  <a:schemeClr val="accent6"/>
                </a:solidFill>
              </a:rPr>
              <a:t>J.</a:t>
            </a:r>
          </a:p>
          <a:p>
            <a:pPr algn="ctr"/>
            <a:r>
              <a:rPr lang="en-US" sz="1600" dirty="0" smtClean="0">
                <a:solidFill>
                  <a:schemeClr val="accent6"/>
                </a:solidFill>
              </a:rPr>
              <a:t>- New </a:t>
            </a:r>
            <a:r>
              <a:rPr lang="en-US" sz="1600" dirty="0">
                <a:solidFill>
                  <a:schemeClr val="accent6"/>
                </a:solidFill>
              </a:rPr>
              <a:t>Jersey, USA </a:t>
            </a:r>
            <a:endParaRPr lang="en-US" sz="1600" dirty="0" smtClean="0">
              <a:solidFill>
                <a:schemeClr val="accent6"/>
              </a:solidFill>
            </a:endParaRPr>
          </a:p>
        </p:txBody>
      </p:sp>
      <p:sp>
        <p:nvSpPr>
          <p:cNvPr id="28" name="TextBox 27"/>
          <p:cNvSpPr txBox="1"/>
          <p:nvPr/>
        </p:nvSpPr>
        <p:spPr>
          <a:xfrm rot="20918211">
            <a:off x="6878308" y="4589109"/>
            <a:ext cx="2380522" cy="107721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600" b="1" dirty="0" smtClean="0">
                <a:solidFill>
                  <a:srgbClr val="53A935"/>
                </a:solidFill>
              </a:rPr>
              <a:t>Medicines not available in remote villages</a:t>
            </a:r>
          </a:p>
          <a:p>
            <a:pPr algn="ctr"/>
            <a:r>
              <a:rPr lang="en-US" sz="1600" dirty="0" smtClean="0">
                <a:solidFill>
                  <a:schemeClr val="accent6"/>
                </a:solidFill>
              </a:rPr>
              <a:t>Trisha</a:t>
            </a:r>
            <a:endParaRPr lang="en-US" sz="1600" dirty="0">
              <a:solidFill>
                <a:schemeClr val="accent6"/>
              </a:solidFill>
            </a:endParaRPr>
          </a:p>
          <a:p>
            <a:pPr algn="ctr"/>
            <a:r>
              <a:rPr lang="en-US" sz="1600" dirty="0" smtClean="0">
                <a:solidFill>
                  <a:schemeClr val="accent6"/>
                </a:solidFill>
              </a:rPr>
              <a:t>- India </a:t>
            </a:r>
          </a:p>
        </p:txBody>
      </p:sp>
    </p:spTree>
    <p:extLst>
      <p:ext uri="{BB962C8B-B14F-4D97-AF65-F5344CB8AC3E}">
        <p14:creationId xmlns:p14="http://schemas.microsoft.com/office/powerpoint/2010/main" val="194938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2226690"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462632"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795519"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Slide_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264142"/>
            <a:ext cx="9328576" cy="7208445"/>
          </a:xfrm>
          <a:prstGeom prst="rect">
            <a:avLst/>
          </a:prstGeom>
        </p:spPr>
      </p:pic>
      <p:sp>
        <p:nvSpPr>
          <p:cNvPr id="3" name="TextBox 2"/>
          <p:cNvSpPr txBox="1"/>
          <p:nvPr/>
        </p:nvSpPr>
        <p:spPr>
          <a:xfrm>
            <a:off x="271253" y="777216"/>
            <a:ext cx="1627168" cy="584776"/>
          </a:xfrm>
          <a:prstGeom prst="rect">
            <a:avLst/>
          </a:prstGeom>
          <a:noFill/>
        </p:spPr>
        <p:txBody>
          <a:bodyPr wrap="none" rtlCol="0">
            <a:spAutoFit/>
          </a:bodyPr>
          <a:lstStyle/>
          <a:p>
            <a:r>
              <a:rPr lang="en-US" sz="3200" dirty="0" smtClean="0">
                <a:solidFill>
                  <a:schemeClr val="bg1"/>
                </a:solidFill>
              </a:rPr>
              <a:t>Personal</a:t>
            </a:r>
            <a:endParaRPr lang="en-US" sz="3200" dirty="0">
              <a:solidFill>
                <a:schemeClr val="bg1"/>
              </a:solidFill>
            </a:endParaRPr>
          </a:p>
        </p:txBody>
      </p:sp>
      <p:sp>
        <p:nvSpPr>
          <p:cNvPr id="13" name="TextBox 12"/>
          <p:cNvSpPr txBox="1"/>
          <p:nvPr/>
        </p:nvSpPr>
        <p:spPr>
          <a:xfrm>
            <a:off x="2601564" y="777216"/>
            <a:ext cx="1289335" cy="584776"/>
          </a:xfrm>
          <a:prstGeom prst="rect">
            <a:avLst/>
          </a:prstGeom>
          <a:noFill/>
        </p:spPr>
        <p:txBody>
          <a:bodyPr wrap="none" rtlCol="0">
            <a:spAutoFit/>
          </a:bodyPr>
          <a:lstStyle/>
          <a:p>
            <a:r>
              <a:rPr lang="en-US" sz="3200" dirty="0" smtClean="0">
                <a:solidFill>
                  <a:schemeClr val="bg1"/>
                </a:solidFill>
              </a:rPr>
              <a:t>School</a:t>
            </a:r>
            <a:endParaRPr lang="en-US" sz="3200" dirty="0">
              <a:solidFill>
                <a:schemeClr val="bg1"/>
              </a:solidFill>
            </a:endParaRPr>
          </a:p>
        </p:txBody>
      </p:sp>
      <p:sp>
        <p:nvSpPr>
          <p:cNvPr id="15" name="TextBox 14"/>
          <p:cNvSpPr txBox="1"/>
          <p:nvPr/>
        </p:nvSpPr>
        <p:spPr>
          <a:xfrm>
            <a:off x="4559404" y="752068"/>
            <a:ext cx="2124099" cy="584776"/>
          </a:xfrm>
          <a:prstGeom prst="rect">
            <a:avLst/>
          </a:prstGeom>
          <a:noFill/>
        </p:spPr>
        <p:txBody>
          <a:bodyPr wrap="none" rtlCol="0">
            <a:spAutoFit/>
          </a:bodyPr>
          <a:lstStyle/>
          <a:p>
            <a:r>
              <a:rPr lang="en-US" sz="3200" dirty="0" smtClean="0">
                <a:solidFill>
                  <a:schemeClr val="bg1"/>
                </a:solidFill>
              </a:rPr>
              <a:t>Community</a:t>
            </a:r>
            <a:endParaRPr lang="en-US" sz="3200" dirty="0">
              <a:solidFill>
                <a:schemeClr val="bg1"/>
              </a:solidFill>
            </a:endParaRPr>
          </a:p>
        </p:txBody>
      </p:sp>
      <p:sp>
        <p:nvSpPr>
          <p:cNvPr id="16" name="TextBox 15"/>
          <p:cNvSpPr txBox="1"/>
          <p:nvPr/>
        </p:nvSpPr>
        <p:spPr>
          <a:xfrm>
            <a:off x="7126557" y="777216"/>
            <a:ext cx="1260481" cy="584776"/>
          </a:xfrm>
          <a:prstGeom prst="rect">
            <a:avLst/>
          </a:prstGeom>
          <a:noFill/>
        </p:spPr>
        <p:txBody>
          <a:bodyPr wrap="none" rtlCol="0">
            <a:spAutoFit/>
          </a:bodyPr>
          <a:lstStyle/>
          <a:p>
            <a:r>
              <a:rPr lang="en-US" sz="3200" dirty="0" smtClean="0">
                <a:solidFill>
                  <a:schemeClr val="bg1"/>
                </a:solidFill>
              </a:rPr>
              <a:t>Global</a:t>
            </a:r>
            <a:endParaRPr lang="en-US" sz="3200" dirty="0">
              <a:solidFill>
                <a:schemeClr val="bg1"/>
              </a:solidFill>
            </a:endParaRPr>
          </a:p>
        </p:txBody>
      </p:sp>
      <p:cxnSp>
        <p:nvCxnSpPr>
          <p:cNvPr id="19" name="Straight Connector 18"/>
          <p:cNvCxnSpPr/>
          <p:nvPr/>
        </p:nvCxnSpPr>
        <p:spPr>
          <a:xfrm flipH="1">
            <a:off x="160286" y="1398399"/>
            <a:ext cx="8803393" cy="0"/>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sp>
        <p:nvSpPr>
          <p:cNvPr id="24" name="Title 1"/>
          <p:cNvSpPr txBox="1">
            <a:spLocks/>
          </p:cNvSpPr>
          <p:nvPr/>
        </p:nvSpPr>
        <p:spPr>
          <a:xfrm>
            <a:off x="734079" y="57150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Choose a problem to solve</a:t>
            </a:r>
            <a:endParaRPr lang="en-US" dirty="0">
              <a:solidFill>
                <a:schemeClr val="bg1"/>
              </a:solidFill>
            </a:endParaRPr>
          </a:p>
        </p:txBody>
      </p:sp>
      <p:grpSp>
        <p:nvGrpSpPr>
          <p:cNvPr id="4" name="Group 3"/>
          <p:cNvGrpSpPr/>
          <p:nvPr/>
        </p:nvGrpSpPr>
        <p:grpSpPr>
          <a:xfrm>
            <a:off x="99566" y="1318739"/>
            <a:ext cx="9158140" cy="4403650"/>
            <a:chOff x="99566" y="1318739"/>
            <a:chExt cx="9158140" cy="4403650"/>
          </a:xfrm>
        </p:grpSpPr>
        <p:sp>
          <p:nvSpPr>
            <p:cNvPr id="2" name="Rectangle 1"/>
            <p:cNvSpPr/>
            <p:nvPr/>
          </p:nvSpPr>
          <p:spPr>
            <a:xfrm rot="193753">
              <a:off x="99566" y="2672835"/>
              <a:ext cx="1981247" cy="236185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29" name="Rectangle 28"/>
            <p:cNvSpPr/>
            <p:nvPr/>
          </p:nvSpPr>
          <p:spPr>
            <a:xfrm rot="21249434">
              <a:off x="116064" y="1473808"/>
              <a:ext cx="2491689" cy="8512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53A935"/>
                  </a:solidFill>
                </a:rPr>
                <a:t>Problem</a:t>
              </a:r>
              <a:endParaRPr lang="en-US" sz="3200" dirty="0">
                <a:solidFill>
                  <a:srgbClr val="53A935"/>
                </a:solidFill>
              </a:endParaRPr>
            </a:p>
          </p:txBody>
        </p:sp>
        <p:sp>
          <p:nvSpPr>
            <p:cNvPr id="30" name="Rectangle 29"/>
            <p:cNvSpPr/>
            <p:nvPr/>
          </p:nvSpPr>
          <p:spPr>
            <a:xfrm rot="21289341">
              <a:off x="2190243" y="1624067"/>
              <a:ext cx="2405628" cy="10797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1" name="Rectangle 30"/>
            <p:cNvSpPr/>
            <p:nvPr/>
          </p:nvSpPr>
          <p:spPr>
            <a:xfrm rot="21360590">
              <a:off x="4586000" y="2685187"/>
              <a:ext cx="2491689" cy="8512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2" name="Rectangle 31"/>
            <p:cNvSpPr/>
            <p:nvPr/>
          </p:nvSpPr>
          <p:spPr>
            <a:xfrm>
              <a:off x="4299030" y="4362615"/>
              <a:ext cx="3135768" cy="10797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3" name="Rectangle 32"/>
            <p:cNvSpPr/>
            <p:nvPr/>
          </p:nvSpPr>
          <p:spPr>
            <a:xfrm rot="563421">
              <a:off x="6599671" y="1318739"/>
              <a:ext cx="2470459" cy="110506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4" name="Rectangle 33"/>
            <p:cNvSpPr/>
            <p:nvPr/>
          </p:nvSpPr>
          <p:spPr>
            <a:xfrm>
              <a:off x="6795518" y="2434437"/>
              <a:ext cx="2380523" cy="105889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6" name="Rectangle 35"/>
            <p:cNvSpPr/>
            <p:nvPr/>
          </p:nvSpPr>
          <p:spPr>
            <a:xfrm rot="20914280">
              <a:off x="6877183" y="4558123"/>
              <a:ext cx="2380523" cy="11642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grpSp>
    </p:spTree>
    <p:extLst>
      <p:ext uri="{BB962C8B-B14F-4D97-AF65-F5344CB8AC3E}">
        <p14:creationId xmlns:p14="http://schemas.microsoft.com/office/powerpoint/2010/main" val="2577494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2226690"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462632"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795519"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Slide_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264142"/>
            <a:ext cx="9328576" cy="7208445"/>
          </a:xfrm>
          <a:prstGeom prst="rect">
            <a:avLst/>
          </a:prstGeom>
        </p:spPr>
      </p:pic>
      <p:sp>
        <p:nvSpPr>
          <p:cNvPr id="3" name="TextBox 2"/>
          <p:cNvSpPr txBox="1"/>
          <p:nvPr/>
        </p:nvSpPr>
        <p:spPr>
          <a:xfrm>
            <a:off x="271253" y="777216"/>
            <a:ext cx="1627168" cy="584776"/>
          </a:xfrm>
          <a:prstGeom prst="rect">
            <a:avLst/>
          </a:prstGeom>
          <a:noFill/>
        </p:spPr>
        <p:txBody>
          <a:bodyPr wrap="none" rtlCol="0">
            <a:spAutoFit/>
          </a:bodyPr>
          <a:lstStyle/>
          <a:p>
            <a:r>
              <a:rPr lang="en-US" sz="3200" dirty="0" smtClean="0">
                <a:solidFill>
                  <a:schemeClr val="bg1"/>
                </a:solidFill>
              </a:rPr>
              <a:t>Personal</a:t>
            </a:r>
            <a:endParaRPr lang="en-US" sz="3200" dirty="0">
              <a:solidFill>
                <a:schemeClr val="bg1"/>
              </a:solidFill>
            </a:endParaRPr>
          </a:p>
        </p:txBody>
      </p:sp>
      <p:sp>
        <p:nvSpPr>
          <p:cNvPr id="13" name="TextBox 12"/>
          <p:cNvSpPr txBox="1"/>
          <p:nvPr/>
        </p:nvSpPr>
        <p:spPr>
          <a:xfrm>
            <a:off x="2601564" y="777216"/>
            <a:ext cx="1289335" cy="584776"/>
          </a:xfrm>
          <a:prstGeom prst="rect">
            <a:avLst/>
          </a:prstGeom>
          <a:noFill/>
        </p:spPr>
        <p:txBody>
          <a:bodyPr wrap="none" rtlCol="0">
            <a:spAutoFit/>
          </a:bodyPr>
          <a:lstStyle/>
          <a:p>
            <a:r>
              <a:rPr lang="en-US" sz="3200" dirty="0" smtClean="0">
                <a:solidFill>
                  <a:schemeClr val="bg1"/>
                </a:solidFill>
              </a:rPr>
              <a:t>School</a:t>
            </a:r>
            <a:endParaRPr lang="en-US" sz="3200" dirty="0">
              <a:solidFill>
                <a:schemeClr val="bg1"/>
              </a:solidFill>
            </a:endParaRPr>
          </a:p>
        </p:txBody>
      </p:sp>
      <p:sp>
        <p:nvSpPr>
          <p:cNvPr id="15" name="TextBox 14"/>
          <p:cNvSpPr txBox="1"/>
          <p:nvPr/>
        </p:nvSpPr>
        <p:spPr>
          <a:xfrm>
            <a:off x="4559404" y="752068"/>
            <a:ext cx="2124099" cy="584776"/>
          </a:xfrm>
          <a:prstGeom prst="rect">
            <a:avLst/>
          </a:prstGeom>
          <a:noFill/>
        </p:spPr>
        <p:txBody>
          <a:bodyPr wrap="none" rtlCol="0">
            <a:spAutoFit/>
          </a:bodyPr>
          <a:lstStyle/>
          <a:p>
            <a:r>
              <a:rPr lang="en-US" sz="3200" dirty="0" smtClean="0">
                <a:solidFill>
                  <a:schemeClr val="bg1"/>
                </a:solidFill>
              </a:rPr>
              <a:t>Community</a:t>
            </a:r>
            <a:endParaRPr lang="en-US" sz="3200" dirty="0">
              <a:solidFill>
                <a:schemeClr val="bg1"/>
              </a:solidFill>
            </a:endParaRPr>
          </a:p>
        </p:txBody>
      </p:sp>
      <p:sp>
        <p:nvSpPr>
          <p:cNvPr id="16" name="TextBox 15"/>
          <p:cNvSpPr txBox="1"/>
          <p:nvPr/>
        </p:nvSpPr>
        <p:spPr>
          <a:xfrm>
            <a:off x="7126557" y="777216"/>
            <a:ext cx="1260481" cy="584776"/>
          </a:xfrm>
          <a:prstGeom prst="rect">
            <a:avLst/>
          </a:prstGeom>
          <a:noFill/>
        </p:spPr>
        <p:txBody>
          <a:bodyPr wrap="none" rtlCol="0">
            <a:spAutoFit/>
          </a:bodyPr>
          <a:lstStyle/>
          <a:p>
            <a:r>
              <a:rPr lang="en-US" sz="3200" dirty="0" smtClean="0">
                <a:solidFill>
                  <a:schemeClr val="bg1"/>
                </a:solidFill>
              </a:rPr>
              <a:t>Global</a:t>
            </a:r>
            <a:endParaRPr lang="en-US" sz="3200" dirty="0">
              <a:solidFill>
                <a:schemeClr val="bg1"/>
              </a:solidFill>
            </a:endParaRPr>
          </a:p>
        </p:txBody>
      </p:sp>
      <p:cxnSp>
        <p:nvCxnSpPr>
          <p:cNvPr id="19" name="Straight Connector 18"/>
          <p:cNvCxnSpPr/>
          <p:nvPr/>
        </p:nvCxnSpPr>
        <p:spPr>
          <a:xfrm flipH="1">
            <a:off x="160286" y="1398399"/>
            <a:ext cx="8803393" cy="0"/>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sp>
        <p:nvSpPr>
          <p:cNvPr id="24" name="Title 1"/>
          <p:cNvSpPr txBox="1">
            <a:spLocks/>
          </p:cNvSpPr>
          <p:nvPr/>
        </p:nvSpPr>
        <p:spPr>
          <a:xfrm>
            <a:off x="734079" y="57150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Choose a problem to solve</a:t>
            </a:r>
            <a:endParaRPr lang="en-US" dirty="0">
              <a:solidFill>
                <a:schemeClr val="bg1"/>
              </a:solidFill>
            </a:endParaRPr>
          </a:p>
        </p:txBody>
      </p:sp>
      <p:grpSp>
        <p:nvGrpSpPr>
          <p:cNvPr id="4" name="Group 3"/>
          <p:cNvGrpSpPr/>
          <p:nvPr/>
        </p:nvGrpSpPr>
        <p:grpSpPr>
          <a:xfrm>
            <a:off x="99566" y="1318739"/>
            <a:ext cx="9158140" cy="4403650"/>
            <a:chOff x="99566" y="1318739"/>
            <a:chExt cx="9158140" cy="4403650"/>
          </a:xfrm>
        </p:grpSpPr>
        <p:sp>
          <p:nvSpPr>
            <p:cNvPr id="2" name="Rectangle 1"/>
            <p:cNvSpPr/>
            <p:nvPr/>
          </p:nvSpPr>
          <p:spPr>
            <a:xfrm rot="193753">
              <a:off x="99566" y="2672835"/>
              <a:ext cx="1981247" cy="236185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29" name="Rectangle 28"/>
            <p:cNvSpPr/>
            <p:nvPr/>
          </p:nvSpPr>
          <p:spPr>
            <a:xfrm rot="21249434">
              <a:off x="116064" y="1473808"/>
              <a:ext cx="2491689" cy="8512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53A935"/>
                  </a:solidFill>
                </a:rPr>
                <a:t>Problem</a:t>
              </a:r>
              <a:endParaRPr lang="en-US" sz="3200" dirty="0">
                <a:solidFill>
                  <a:srgbClr val="53A935"/>
                </a:solidFill>
              </a:endParaRPr>
            </a:p>
          </p:txBody>
        </p:sp>
        <p:sp>
          <p:nvSpPr>
            <p:cNvPr id="30" name="Rectangle 29"/>
            <p:cNvSpPr/>
            <p:nvPr/>
          </p:nvSpPr>
          <p:spPr>
            <a:xfrm rot="21289341">
              <a:off x="2190243" y="1624067"/>
              <a:ext cx="2405628" cy="10797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1" name="Rectangle 30"/>
            <p:cNvSpPr/>
            <p:nvPr/>
          </p:nvSpPr>
          <p:spPr>
            <a:xfrm rot="21360590">
              <a:off x="4586000" y="2685187"/>
              <a:ext cx="2491689" cy="8512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2" name="Rectangle 31"/>
            <p:cNvSpPr/>
            <p:nvPr/>
          </p:nvSpPr>
          <p:spPr>
            <a:xfrm>
              <a:off x="4299030" y="4362615"/>
              <a:ext cx="3135768" cy="10797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3" name="Rectangle 32"/>
            <p:cNvSpPr/>
            <p:nvPr/>
          </p:nvSpPr>
          <p:spPr>
            <a:xfrm rot="563421">
              <a:off x="6599671" y="1318739"/>
              <a:ext cx="2470459" cy="110506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4" name="Rectangle 33"/>
            <p:cNvSpPr/>
            <p:nvPr/>
          </p:nvSpPr>
          <p:spPr>
            <a:xfrm>
              <a:off x="6795518" y="2434437"/>
              <a:ext cx="2380523" cy="105889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6" name="Rectangle 35"/>
            <p:cNvSpPr/>
            <p:nvPr/>
          </p:nvSpPr>
          <p:spPr>
            <a:xfrm rot="20914280">
              <a:off x="6877183" y="4558123"/>
              <a:ext cx="2380523" cy="11642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grpSp>
      <p:cxnSp>
        <p:nvCxnSpPr>
          <p:cNvPr id="7" name="Straight Connector 6"/>
          <p:cNvCxnSpPr/>
          <p:nvPr/>
        </p:nvCxnSpPr>
        <p:spPr>
          <a:xfrm>
            <a:off x="401598" y="1646236"/>
            <a:ext cx="1916382" cy="474350"/>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734079" y="1646236"/>
            <a:ext cx="1412351" cy="585311"/>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68948" y="3648547"/>
            <a:ext cx="1386206" cy="603107"/>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271253" y="3254853"/>
            <a:ext cx="1955437" cy="1107762"/>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865756" y="2074551"/>
            <a:ext cx="1252358" cy="433132"/>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3080105" y="1982614"/>
            <a:ext cx="596455" cy="664232"/>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299171" y="1517723"/>
            <a:ext cx="530177" cy="713824"/>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7126557" y="1509298"/>
            <a:ext cx="1109032" cy="892225"/>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7450799" y="2843040"/>
            <a:ext cx="1433274" cy="433132"/>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7450799" y="2553923"/>
            <a:ext cx="1109032" cy="892225"/>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5250229" y="4651732"/>
            <a:ext cx="1433274" cy="433132"/>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5250229" y="4362615"/>
            <a:ext cx="1109032" cy="892225"/>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7607413" y="4857622"/>
            <a:ext cx="779625" cy="584749"/>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7434798" y="4980911"/>
            <a:ext cx="952240" cy="720042"/>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4015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2226690"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462632"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795519"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Slide_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264142"/>
            <a:ext cx="9328576" cy="7208445"/>
          </a:xfrm>
          <a:prstGeom prst="rect">
            <a:avLst/>
          </a:prstGeom>
        </p:spPr>
      </p:pic>
      <p:sp>
        <p:nvSpPr>
          <p:cNvPr id="3" name="TextBox 2"/>
          <p:cNvSpPr txBox="1"/>
          <p:nvPr/>
        </p:nvSpPr>
        <p:spPr>
          <a:xfrm>
            <a:off x="271253" y="777216"/>
            <a:ext cx="1627168" cy="584776"/>
          </a:xfrm>
          <a:prstGeom prst="rect">
            <a:avLst/>
          </a:prstGeom>
          <a:noFill/>
        </p:spPr>
        <p:txBody>
          <a:bodyPr wrap="none" rtlCol="0">
            <a:spAutoFit/>
          </a:bodyPr>
          <a:lstStyle/>
          <a:p>
            <a:r>
              <a:rPr lang="en-US" sz="3200" dirty="0" smtClean="0">
                <a:solidFill>
                  <a:schemeClr val="bg1"/>
                </a:solidFill>
              </a:rPr>
              <a:t>Personal</a:t>
            </a:r>
            <a:endParaRPr lang="en-US" sz="3200" dirty="0">
              <a:solidFill>
                <a:schemeClr val="bg1"/>
              </a:solidFill>
            </a:endParaRPr>
          </a:p>
        </p:txBody>
      </p:sp>
      <p:sp>
        <p:nvSpPr>
          <p:cNvPr id="13" name="TextBox 12"/>
          <p:cNvSpPr txBox="1"/>
          <p:nvPr/>
        </p:nvSpPr>
        <p:spPr>
          <a:xfrm>
            <a:off x="2601564" y="777216"/>
            <a:ext cx="1289335" cy="584776"/>
          </a:xfrm>
          <a:prstGeom prst="rect">
            <a:avLst/>
          </a:prstGeom>
          <a:noFill/>
        </p:spPr>
        <p:txBody>
          <a:bodyPr wrap="none" rtlCol="0">
            <a:spAutoFit/>
          </a:bodyPr>
          <a:lstStyle/>
          <a:p>
            <a:r>
              <a:rPr lang="en-US" sz="3200" dirty="0" smtClean="0">
                <a:solidFill>
                  <a:schemeClr val="bg1"/>
                </a:solidFill>
              </a:rPr>
              <a:t>School</a:t>
            </a:r>
            <a:endParaRPr lang="en-US" sz="3200" dirty="0">
              <a:solidFill>
                <a:schemeClr val="bg1"/>
              </a:solidFill>
            </a:endParaRPr>
          </a:p>
        </p:txBody>
      </p:sp>
      <p:sp>
        <p:nvSpPr>
          <p:cNvPr id="15" name="TextBox 14"/>
          <p:cNvSpPr txBox="1"/>
          <p:nvPr/>
        </p:nvSpPr>
        <p:spPr>
          <a:xfrm>
            <a:off x="4559404" y="752068"/>
            <a:ext cx="2124099" cy="584776"/>
          </a:xfrm>
          <a:prstGeom prst="rect">
            <a:avLst/>
          </a:prstGeom>
          <a:noFill/>
        </p:spPr>
        <p:txBody>
          <a:bodyPr wrap="none" rtlCol="0">
            <a:spAutoFit/>
          </a:bodyPr>
          <a:lstStyle/>
          <a:p>
            <a:r>
              <a:rPr lang="en-US" sz="3200" dirty="0" smtClean="0">
                <a:solidFill>
                  <a:schemeClr val="bg1"/>
                </a:solidFill>
              </a:rPr>
              <a:t>Community</a:t>
            </a:r>
            <a:endParaRPr lang="en-US" sz="3200" dirty="0">
              <a:solidFill>
                <a:schemeClr val="bg1"/>
              </a:solidFill>
            </a:endParaRPr>
          </a:p>
        </p:txBody>
      </p:sp>
      <p:sp>
        <p:nvSpPr>
          <p:cNvPr id="16" name="TextBox 15"/>
          <p:cNvSpPr txBox="1"/>
          <p:nvPr/>
        </p:nvSpPr>
        <p:spPr>
          <a:xfrm>
            <a:off x="7126557" y="777216"/>
            <a:ext cx="1260481" cy="584776"/>
          </a:xfrm>
          <a:prstGeom prst="rect">
            <a:avLst/>
          </a:prstGeom>
          <a:noFill/>
        </p:spPr>
        <p:txBody>
          <a:bodyPr wrap="none" rtlCol="0">
            <a:spAutoFit/>
          </a:bodyPr>
          <a:lstStyle/>
          <a:p>
            <a:r>
              <a:rPr lang="en-US" sz="3200" dirty="0" smtClean="0">
                <a:solidFill>
                  <a:schemeClr val="bg1"/>
                </a:solidFill>
              </a:rPr>
              <a:t>Global</a:t>
            </a:r>
            <a:endParaRPr lang="en-US" sz="3200" dirty="0">
              <a:solidFill>
                <a:schemeClr val="bg1"/>
              </a:solidFill>
            </a:endParaRPr>
          </a:p>
        </p:txBody>
      </p:sp>
      <p:cxnSp>
        <p:nvCxnSpPr>
          <p:cNvPr id="19" name="Straight Connector 18"/>
          <p:cNvCxnSpPr/>
          <p:nvPr/>
        </p:nvCxnSpPr>
        <p:spPr>
          <a:xfrm flipH="1">
            <a:off x="160286" y="1398399"/>
            <a:ext cx="8803393" cy="0"/>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sp>
        <p:nvSpPr>
          <p:cNvPr id="24" name="Title 1"/>
          <p:cNvSpPr txBox="1">
            <a:spLocks/>
          </p:cNvSpPr>
          <p:nvPr/>
        </p:nvSpPr>
        <p:spPr>
          <a:xfrm>
            <a:off x="734079" y="57150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Choose a problem to solve</a:t>
            </a:r>
            <a:endParaRPr lang="en-US" dirty="0">
              <a:solidFill>
                <a:schemeClr val="bg1"/>
              </a:solidFill>
            </a:endParaRPr>
          </a:p>
        </p:txBody>
      </p:sp>
      <p:grpSp>
        <p:nvGrpSpPr>
          <p:cNvPr id="4" name="Group 3"/>
          <p:cNvGrpSpPr/>
          <p:nvPr/>
        </p:nvGrpSpPr>
        <p:grpSpPr>
          <a:xfrm>
            <a:off x="99566" y="1318739"/>
            <a:ext cx="9158140" cy="4403650"/>
            <a:chOff x="99566" y="1318739"/>
            <a:chExt cx="9158140" cy="4403650"/>
          </a:xfrm>
        </p:grpSpPr>
        <p:sp>
          <p:nvSpPr>
            <p:cNvPr id="2" name="Rectangle 1"/>
            <p:cNvSpPr/>
            <p:nvPr/>
          </p:nvSpPr>
          <p:spPr>
            <a:xfrm rot="193753">
              <a:off x="99566" y="2672835"/>
              <a:ext cx="1981247" cy="236185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29" name="Rectangle 28"/>
            <p:cNvSpPr/>
            <p:nvPr/>
          </p:nvSpPr>
          <p:spPr>
            <a:xfrm rot="21249434">
              <a:off x="116064" y="1473808"/>
              <a:ext cx="2491689" cy="8512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53A935"/>
                  </a:solidFill>
                </a:rPr>
                <a:t>Problem</a:t>
              </a:r>
              <a:endParaRPr lang="en-US" sz="3200" dirty="0">
                <a:solidFill>
                  <a:srgbClr val="53A935"/>
                </a:solidFill>
              </a:endParaRPr>
            </a:p>
          </p:txBody>
        </p:sp>
        <p:sp>
          <p:nvSpPr>
            <p:cNvPr id="30" name="Rectangle 29"/>
            <p:cNvSpPr/>
            <p:nvPr/>
          </p:nvSpPr>
          <p:spPr>
            <a:xfrm rot="21289341">
              <a:off x="2190243" y="1624067"/>
              <a:ext cx="2405628" cy="10797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1" name="Rectangle 30"/>
            <p:cNvSpPr/>
            <p:nvPr/>
          </p:nvSpPr>
          <p:spPr>
            <a:xfrm rot="21360590">
              <a:off x="4586000" y="2685187"/>
              <a:ext cx="2491689" cy="8512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2" name="Rectangle 31"/>
            <p:cNvSpPr/>
            <p:nvPr/>
          </p:nvSpPr>
          <p:spPr>
            <a:xfrm>
              <a:off x="4299030" y="4362615"/>
              <a:ext cx="3135768" cy="10797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3" name="Rectangle 32"/>
            <p:cNvSpPr/>
            <p:nvPr/>
          </p:nvSpPr>
          <p:spPr>
            <a:xfrm rot="563421">
              <a:off x="6599671" y="1318739"/>
              <a:ext cx="2470459" cy="110506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4" name="Rectangle 33"/>
            <p:cNvSpPr/>
            <p:nvPr/>
          </p:nvSpPr>
          <p:spPr>
            <a:xfrm>
              <a:off x="6795518" y="2434437"/>
              <a:ext cx="2380523" cy="105889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6" name="Rectangle 35"/>
            <p:cNvSpPr/>
            <p:nvPr/>
          </p:nvSpPr>
          <p:spPr>
            <a:xfrm rot="20914280">
              <a:off x="6877183" y="4558123"/>
              <a:ext cx="2380523" cy="11642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grpSp>
      <p:cxnSp>
        <p:nvCxnSpPr>
          <p:cNvPr id="7" name="Straight Connector 6"/>
          <p:cNvCxnSpPr/>
          <p:nvPr/>
        </p:nvCxnSpPr>
        <p:spPr>
          <a:xfrm>
            <a:off x="401598" y="1646236"/>
            <a:ext cx="1916382" cy="474350"/>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734079" y="1646236"/>
            <a:ext cx="1412351" cy="585311"/>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68948" y="3648547"/>
            <a:ext cx="1386206" cy="603107"/>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271253" y="3254853"/>
            <a:ext cx="1955437" cy="1107762"/>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865756" y="2074551"/>
            <a:ext cx="1252358" cy="433132"/>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3080105" y="1982614"/>
            <a:ext cx="596455" cy="664232"/>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299171" y="1517723"/>
            <a:ext cx="530177" cy="713824"/>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7126557" y="1509298"/>
            <a:ext cx="1109032" cy="892225"/>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7450799" y="2843040"/>
            <a:ext cx="1433274" cy="433132"/>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7450799" y="2553923"/>
            <a:ext cx="1109032" cy="892225"/>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5250229" y="4651732"/>
            <a:ext cx="1433274" cy="433132"/>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5250229" y="4362615"/>
            <a:ext cx="1109032" cy="892225"/>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7607413" y="4857622"/>
            <a:ext cx="779625" cy="584749"/>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7434798" y="4980911"/>
            <a:ext cx="952240" cy="720042"/>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462632" y="2449667"/>
            <a:ext cx="2663925" cy="1532596"/>
          </a:xfrm>
          <a:prstGeom prst="ellipse">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6043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19" y="0"/>
            <a:ext cx="9144419" cy="6872490"/>
          </a:xfrm>
          <a:prstGeom prst="rect">
            <a:avLst/>
          </a:prstGeom>
          <a:solidFill>
            <a:srgbClr val="FBA5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Screen Shot 2014-01-30 at 11.09.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29599">
            <a:off x="22349" y="-381120"/>
            <a:ext cx="6773071" cy="6858000"/>
          </a:xfrm>
          <a:prstGeom prst="rect">
            <a:avLst/>
          </a:prstGeom>
        </p:spPr>
      </p:pic>
      <p:pic>
        <p:nvPicPr>
          <p:cNvPr id="3" name="Picture 2" descr="Slide2_Tanger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41" y="14490"/>
            <a:ext cx="8875059" cy="6858000"/>
          </a:xfrm>
          <a:prstGeom prst="rect">
            <a:avLst/>
          </a:prstGeom>
        </p:spPr>
      </p:pic>
      <p:sp>
        <p:nvSpPr>
          <p:cNvPr id="5" name="TextBox 4"/>
          <p:cNvSpPr txBox="1"/>
          <p:nvPr/>
        </p:nvSpPr>
        <p:spPr>
          <a:xfrm>
            <a:off x="3476789" y="5174401"/>
            <a:ext cx="8373870" cy="1389098"/>
          </a:xfrm>
          <a:prstGeom prst="rect">
            <a:avLst/>
          </a:prstGeom>
          <a:noFill/>
        </p:spPr>
        <p:txBody>
          <a:bodyPr wrap="square" rtlCol="0">
            <a:spAutoFit/>
          </a:bodyPr>
          <a:lstStyle/>
          <a:p>
            <a:pPr>
              <a:lnSpc>
                <a:spcPct val="80000"/>
              </a:lnSpc>
            </a:pPr>
            <a:r>
              <a:rPr lang="en-US" sz="3600" b="1" dirty="0" smtClean="0">
                <a:solidFill>
                  <a:schemeClr val="bg1"/>
                </a:solidFill>
                <a:latin typeface="+mj-lt"/>
                <a:cs typeface="Helvetica Neue"/>
              </a:rPr>
              <a:t>Get Started</a:t>
            </a:r>
          </a:p>
          <a:p>
            <a:pPr>
              <a:lnSpc>
                <a:spcPct val="80000"/>
              </a:lnSpc>
            </a:pPr>
            <a:endParaRPr lang="en-US" sz="3200" b="1" dirty="0" smtClean="0">
              <a:solidFill>
                <a:schemeClr val="bg1"/>
              </a:solidFill>
              <a:latin typeface="+mj-lt"/>
              <a:cs typeface="Helvetica Neue"/>
            </a:endParaRPr>
          </a:p>
          <a:p>
            <a:pPr>
              <a:lnSpc>
                <a:spcPct val="80000"/>
              </a:lnSpc>
            </a:pPr>
            <a:endParaRPr lang="en-US" sz="3200" b="1" dirty="0">
              <a:solidFill>
                <a:schemeClr val="bg1"/>
              </a:solidFill>
              <a:latin typeface="+mj-lt"/>
              <a:cs typeface="Helvetica Neue"/>
            </a:endParaRPr>
          </a:p>
        </p:txBody>
      </p:sp>
      <p:sp>
        <p:nvSpPr>
          <p:cNvPr id="12" name="Rectangle 11"/>
          <p:cNvSpPr/>
          <p:nvPr/>
        </p:nvSpPr>
        <p:spPr>
          <a:xfrm rot="21249434">
            <a:off x="121693" y="234335"/>
            <a:ext cx="3077743" cy="519143"/>
          </a:xfrm>
          <a:prstGeom prst="rect">
            <a:avLst/>
          </a:prstGeom>
          <a:solidFill>
            <a:srgbClr val="53A93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bg1"/>
                </a:solidFill>
              </a:rPr>
              <a:t>Pencils are made of wood</a:t>
            </a:r>
          </a:p>
        </p:txBody>
      </p:sp>
      <p:sp>
        <p:nvSpPr>
          <p:cNvPr id="21" name="Rectangle 20"/>
          <p:cNvSpPr/>
          <p:nvPr/>
        </p:nvSpPr>
        <p:spPr>
          <a:xfrm>
            <a:off x="1812464" y="773167"/>
            <a:ext cx="3785212" cy="456294"/>
          </a:xfrm>
          <a:prstGeom prst="rect">
            <a:avLst/>
          </a:prstGeom>
          <a:solidFill>
            <a:srgbClr val="53A93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bg1"/>
                </a:solidFill>
              </a:rPr>
              <a:t>Save trees with improved pencil</a:t>
            </a:r>
          </a:p>
        </p:txBody>
      </p:sp>
    </p:spTree>
    <p:extLst>
      <p:ext uri="{BB962C8B-B14F-4D97-AF65-F5344CB8AC3E}">
        <p14:creationId xmlns:p14="http://schemas.microsoft.com/office/powerpoint/2010/main" val="1513634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19" y="0"/>
            <a:ext cx="9144419" cy="6872490"/>
          </a:xfrm>
          <a:prstGeom prst="rect">
            <a:avLst/>
          </a:prstGeom>
          <a:solidFill>
            <a:srgbClr val="FBA5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Screen Shot 2014-01-30 at 11.09.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29599">
            <a:off x="22349" y="-381120"/>
            <a:ext cx="6773071" cy="6858000"/>
          </a:xfrm>
          <a:prstGeom prst="rect">
            <a:avLst/>
          </a:prstGeom>
        </p:spPr>
      </p:pic>
      <p:pic>
        <p:nvPicPr>
          <p:cNvPr id="3" name="Picture 2" descr="Slide2_Tanger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41" y="14490"/>
            <a:ext cx="8875059" cy="6858000"/>
          </a:xfrm>
          <a:prstGeom prst="rect">
            <a:avLst/>
          </a:prstGeom>
        </p:spPr>
      </p:pic>
      <p:sp>
        <p:nvSpPr>
          <p:cNvPr id="5" name="TextBox 4"/>
          <p:cNvSpPr txBox="1"/>
          <p:nvPr/>
        </p:nvSpPr>
        <p:spPr>
          <a:xfrm>
            <a:off x="3476789" y="5174401"/>
            <a:ext cx="8373870" cy="1389098"/>
          </a:xfrm>
          <a:prstGeom prst="rect">
            <a:avLst/>
          </a:prstGeom>
          <a:noFill/>
        </p:spPr>
        <p:txBody>
          <a:bodyPr wrap="square" rtlCol="0">
            <a:spAutoFit/>
          </a:bodyPr>
          <a:lstStyle/>
          <a:p>
            <a:pPr>
              <a:lnSpc>
                <a:spcPct val="80000"/>
              </a:lnSpc>
            </a:pPr>
            <a:r>
              <a:rPr lang="en-US" sz="3600" b="1" dirty="0" smtClean="0">
                <a:solidFill>
                  <a:schemeClr val="bg1"/>
                </a:solidFill>
                <a:latin typeface="+mj-lt"/>
                <a:cs typeface="Helvetica Neue"/>
              </a:rPr>
              <a:t>Get Started</a:t>
            </a:r>
          </a:p>
          <a:p>
            <a:pPr>
              <a:lnSpc>
                <a:spcPct val="80000"/>
              </a:lnSpc>
            </a:pPr>
            <a:endParaRPr lang="en-US" sz="3200" b="1" dirty="0" smtClean="0">
              <a:solidFill>
                <a:schemeClr val="bg1"/>
              </a:solidFill>
              <a:latin typeface="+mj-lt"/>
              <a:cs typeface="Helvetica Neue"/>
            </a:endParaRPr>
          </a:p>
          <a:p>
            <a:pPr>
              <a:lnSpc>
                <a:spcPct val="80000"/>
              </a:lnSpc>
            </a:pPr>
            <a:endParaRPr lang="en-US" sz="3200" b="1" dirty="0">
              <a:solidFill>
                <a:schemeClr val="bg1"/>
              </a:solidFill>
              <a:latin typeface="+mj-lt"/>
              <a:cs typeface="Helvetica Neue"/>
            </a:endParaRPr>
          </a:p>
        </p:txBody>
      </p:sp>
      <p:sp>
        <p:nvSpPr>
          <p:cNvPr id="14" name="Rectangle 13"/>
          <p:cNvSpPr/>
          <p:nvPr/>
        </p:nvSpPr>
        <p:spPr>
          <a:xfrm rot="21249434">
            <a:off x="121693" y="234335"/>
            <a:ext cx="3077743" cy="519143"/>
          </a:xfrm>
          <a:prstGeom prst="rect">
            <a:avLst/>
          </a:prstGeom>
          <a:solidFill>
            <a:srgbClr val="53A93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bg1"/>
                </a:solidFill>
              </a:rPr>
              <a:t>Pencils are made of wood</a:t>
            </a:r>
          </a:p>
        </p:txBody>
      </p:sp>
      <p:sp>
        <p:nvSpPr>
          <p:cNvPr id="15" name="Rectangle 14"/>
          <p:cNvSpPr/>
          <p:nvPr/>
        </p:nvSpPr>
        <p:spPr>
          <a:xfrm>
            <a:off x="1812464" y="773167"/>
            <a:ext cx="3785212" cy="456294"/>
          </a:xfrm>
          <a:prstGeom prst="rect">
            <a:avLst/>
          </a:prstGeom>
          <a:solidFill>
            <a:srgbClr val="53A93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bg1"/>
                </a:solidFill>
              </a:rPr>
              <a:t>Save trees with improved pencil</a:t>
            </a:r>
          </a:p>
        </p:txBody>
      </p:sp>
      <p:pic>
        <p:nvPicPr>
          <p:cNvPr id="11" name="Picture 10"/>
          <p:cNvPicPr>
            <a:picLocks noChangeAspect="1"/>
          </p:cNvPicPr>
          <p:nvPr/>
        </p:nvPicPr>
        <p:blipFill>
          <a:blip r:embed="rId5"/>
          <a:stretch>
            <a:fillRect/>
          </a:stretch>
        </p:blipFill>
        <p:spPr>
          <a:xfrm rot="417628">
            <a:off x="4178519" y="1550014"/>
            <a:ext cx="2444496" cy="3218688"/>
          </a:xfrm>
          <a:prstGeom prst="rect">
            <a:avLst/>
          </a:prstGeom>
        </p:spPr>
      </p:pic>
      <p:pic>
        <p:nvPicPr>
          <p:cNvPr id="12" name="Picture 11"/>
          <p:cNvPicPr>
            <a:picLocks noChangeAspect="1"/>
          </p:cNvPicPr>
          <p:nvPr/>
        </p:nvPicPr>
        <p:blipFill>
          <a:blip r:embed="rId6"/>
          <a:stretch>
            <a:fillRect/>
          </a:stretch>
        </p:blipFill>
        <p:spPr>
          <a:xfrm rot="20969250">
            <a:off x="1938675" y="1597796"/>
            <a:ext cx="2289019" cy="2952108"/>
          </a:xfrm>
          <a:prstGeom prst="rect">
            <a:avLst/>
          </a:prstGeom>
        </p:spPr>
      </p:pic>
    </p:spTree>
    <p:extLst>
      <p:ext uri="{BB962C8B-B14F-4D97-AF65-F5344CB8AC3E}">
        <p14:creationId xmlns:p14="http://schemas.microsoft.com/office/powerpoint/2010/main" val="1853955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81262" y="668843"/>
            <a:ext cx="11027627" cy="6199977"/>
          </a:xfrm>
          <a:prstGeom prst="rect">
            <a:avLst/>
          </a:prstGeom>
        </p:spPr>
      </p:pic>
      <p:pic>
        <p:nvPicPr>
          <p:cNvPr id="27" name="Picture 26" descr="SmithsonianLogo.png"/>
          <p:cNvPicPr>
            <a:picLocks noChangeAspect="1"/>
          </p:cNvPicPr>
          <p:nvPr/>
        </p:nvPicPr>
        <p:blipFill>
          <a:blip r:embed="rId4">
            <a:alphaModFix amt="15000"/>
            <a:extLst>
              <a:ext uri="{28A0092B-C50C-407E-A947-70E740481C1C}">
                <a14:useLocalDpi xmlns:a14="http://schemas.microsoft.com/office/drawing/2010/main" val="0"/>
              </a:ext>
            </a:extLst>
          </a:blip>
          <a:stretch>
            <a:fillRect/>
          </a:stretch>
        </p:blipFill>
        <p:spPr>
          <a:xfrm>
            <a:off x="1977695" y="1141577"/>
            <a:ext cx="5106520" cy="5106520"/>
          </a:xfrm>
          <a:prstGeom prst="rect">
            <a:avLst/>
          </a:prstGeom>
        </p:spPr>
      </p:pic>
      <p:pic>
        <p:nvPicPr>
          <p:cNvPr id="9" name="Picture 8" descr="Slide_Tanger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8431"/>
            <a:ext cx="9247261" cy="7145611"/>
          </a:xfrm>
          <a:prstGeom prst="rect">
            <a:avLst/>
          </a:prstGeom>
        </p:spPr>
      </p:pic>
      <p:sp>
        <p:nvSpPr>
          <p:cNvPr id="5" name="Title 1"/>
          <p:cNvSpPr>
            <a:spLocks noGrp="1"/>
          </p:cNvSpPr>
          <p:nvPr>
            <p:ph type="title"/>
          </p:nvPr>
        </p:nvSpPr>
        <p:spPr>
          <a:xfrm>
            <a:off x="860607" y="-69005"/>
            <a:ext cx="8229600" cy="1143000"/>
          </a:xfrm>
        </p:spPr>
        <p:txBody>
          <a:bodyPr>
            <a:normAutofit/>
          </a:bodyPr>
          <a:lstStyle/>
          <a:p>
            <a:pPr algn="l"/>
            <a:r>
              <a:rPr lang="en-US" sz="3200" dirty="0" smtClean="0">
                <a:solidFill>
                  <a:schemeClr val="bg1"/>
                </a:solidFill>
              </a:rPr>
              <a:t>That</a:t>
            </a:r>
            <a:r>
              <a:rPr lang="fr-FR" sz="3200" dirty="0" smtClean="0">
                <a:solidFill>
                  <a:schemeClr val="bg1"/>
                </a:solidFill>
              </a:rPr>
              <a:t>’</a:t>
            </a:r>
            <a:r>
              <a:rPr lang="en-US" sz="3200" dirty="0" smtClean="0">
                <a:solidFill>
                  <a:schemeClr val="bg1"/>
                </a:solidFill>
              </a:rPr>
              <a:t>s the 1</a:t>
            </a:r>
            <a:r>
              <a:rPr lang="en-US" sz="3200" baseline="30000" dirty="0" smtClean="0">
                <a:solidFill>
                  <a:schemeClr val="bg1"/>
                </a:solidFill>
              </a:rPr>
              <a:t>st</a:t>
            </a:r>
            <a:r>
              <a:rPr lang="en-US" sz="3200" dirty="0" smtClean="0">
                <a:solidFill>
                  <a:schemeClr val="bg1"/>
                </a:solidFill>
              </a:rPr>
              <a:t> Step in the invention process.</a:t>
            </a:r>
            <a:endParaRPr lang="en-US" sz="3200" dirty="0">
              <a:solidFill>
                <a:schemeClr val="bg1"/>
              </a:solidFill>
            </a:endParaRPr>
          </a:p>
        </p:txBody>
      </p:sp>
      <p:pic>
        <p:nvPicPr>
          <p:cNvPr id="34" name="Picture 33" descr="ChallengeSteps1_thinki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3744" y="2293317"/>
            <a:ext cx="2613621" cy="2613621"/>
          </a:xfrm>
          <a:prstGeom prst="rect">
            <a:avLst/>
          </a:prstGeom>
          <a:effectLst>
            <a:glow rad="330200">
              <a:schemeClr val="bg1">
                <a:alpha val="28000"/>
              </a:schemeClr>
            </a:glow>
            <a:outerShdw blurRad="50800" dist="38100" dir="2700000" algn="tl" rotWithShape="0">
              <a:prstClr val="black">
                <a:alpha val="40000"/>
              </a:prstClr>
            </a:outerShdw>
          </a:effectLst>
        </p:spPr>
      </p:pic>
      <p:sp>
        <p:nvSpPr>
          <p:cNvPr id="35" name="Rectangle 34"/>
          <p:cNvSpPr/>
          <p:nvPr/>
        </p:nvSpPr>
        <p:spPr>
          <a:xfrm rot="21274672">
            <a:off x="4351643" y="2814466"/>
            <a:ext cx="3785212" cy="1191195"/>
          </a:xfrm>
          <a:prstGeom prst="rect">
            <a:avLst/>
          </a:prstGeom>
          <a:solidFill>
            <a:srgbClr val="53A93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Can’t wait to see your problem</a:t>
            </a:r>
          </a:p>
        </p:txBody>
      </p:sp>
    </p:spTree>
    <p:extLst>
      <p:ext uri="{BB962C8B-B14F-4D97-AF65-F5344CB8AC3E}">
        <p14:creationId xmlns:p14="http://schemas.microsoft.com/office/powerpoint/2010/main" val="2736638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81262" y="668843"/>
            <a:ext cx="11027627" cy="6199977"/>
          </a:xfrm>
          <a:prstGeom prst="rect">
            <a:avLst/>
          </a:prstGeom>
        </p:spPr>
      </p:pic>
      <p:pic>
        <p:nvPicPr>
          <p:cNvPr id="27" name="Picture 26" descr="SmithsonianLogo.png"/>
          <p:cNvPicPr>
            <a:picLocks noChangeAspect="1"/>
          </p:cNvPicPr>
          <p:nvPr/>
        </p:nvPicPr>
        <p:blipFill>
          <a:blip r:embed="rId4">
            <a:alphaModFix amt="15000"/>
            <a:extLst>
              <a:ext uri="{28A0092B-C50C-407E-A947-70E740481C1C}">
                <a14:useLocalDpi xmlns:a14="http://schemas.microsoft.com/office/drawing/2010/main" val="0"/>
              </a:ext>
            </a:extLst>
          </a:blip>
          <a:stretch>
            <a:fillRect/>
          </a:stretch>
        </p:blipFill>
        <p:spPr>
          <a:xfrm>
            <a:off x="1977695" y="1141577"/>
            <a:ext cx="5106520" cy="5106520"/>
          </a:xfrm>
          <a:prstGeom prst="rect">
            <a:avLst/>
          </a:prstGeom>
        </p:spPr>
      </p:pic>
      <p:sp>
        <p:nvSpPr>
          <p:cNvPr id="20" name="TextBox 19"/>
          <p:cNvSpPr txBox="1"/>
          <p:nvPr/>
        </p:nvSpPr>
        <p:spPr>
          <a:xfrm>
            <a:off x="825425" y="3164226"/>
            <a:ext cx="574647" cy="1015663"/>
          </a:xfrm>
          <a:prstGeom prst="rect">
            <a:avLst/>
          </a:prstGeom>
          <a:noFill/>
        </p:spPr>
        <p:txBody>
          <a:bodyPr wrap="none" rtlCol="0">
            <a:spAutoFit/>
          </a:bodyPr>
          <a:lstStyle/>
          <a:p>
            <a:r>
              <a:rPr lang="en-US" sz="6000" b="1" dirty="0" smtClean="0">
                <a:solidFill>
                  <a:srgbClr val="8BC63A"/>
                </a:solidFill>
              </a:rPr>
              <a:t>1</a:t>
            </a:r>
            <a:endParaRPr lang="en-US" sz="6000" b="1" dirty="0">
              <a:solidFill>
                <a:srgbClr val="8BC63A"/>
              </a:solidFill>
            </a:endParaRPr>
          </a:p>
        </p:txBody>
      </p:sp>
      <p:sp>
        <p:nvSpPr>
          <p:cNvPr id="21" name="TextBox 20"/>
          <p:cNvSpPr txBox="1"/>
          <p:nvPr/>
        </p:nvSpPr>
        <p:spPr>
          <a:xfrm>
            <a:off x="1982372" y="3164226"/>
            <a:ext cx="470652" cy="769441"/>
          </a:xfrm>
          <a:prstGeom prst="rect">
            <a:avLst/>
          </a:prstGeom>
          <a:noFill/>
        </p:spPr>
        <p:txBody>
          <a:bodyPr wrap="none" rtlCol="0">
            <a:spAutoFit/>
          </a:bodyPr>
          <a:lstStyle/>
          <a:p>
            <a:r>
              <a:rPr lang="en-US" sz="4400" b="1" dirty="0" smtClean="0">
                <a:solidFill>
                  <a:schemeClr val="tx2">
                    <a:lumMod val="40000"/>
                    <a:lumOff val="60000"/>
                  </a:schemeClr>
                </a:solidFill>
              </a:rPr>
              <a:t>2</a:t>
            </a:r>
            <a:endParaRPr lang="en-US" sz="4400" b="1" dirty="0">
              <a:solidFill>
                <a:schemeClr val="tx2">
                  <a:lumMod val="40000"/>
                  <a:lumOff val="60000"/>
                </a:schemeClr>
              </a:solidFill>
            </a:endParaRPr>
          </a:p>
        </p:txBody>
      </p:sp>
      <p:sp>
        <p:nvSpPr>
          <p:cNvPr id="22" name="TextBox 21"/>
          <p:cNvSpPr txBox="1"/>
          <p:nvPr/>
        </p:nvSpPr>
        <p:spPr>
          <a:xfrm>
            <a:off x="3299602" y="3164226"/>
            <a:ext cx="470652" cy="769441"/>
          </a:xfrm>
          <a:prstGeom prst="rect">
            <a:avLst/>
          </a:prstGeom>
          <a:noFill/>
        </p:spPr>
        <p:txBody>
          <a:bodyPr wrap="none" rtlCol="0">
            <a:spAutoFit/>
          </a:bodyPr>
          <a:lstStyle/>
          <a:p>
            <a:r>
              <a:rPr lang="en-US" sz="4400" b="1" dirty="0" smtClean="0">
                <a:solidFill>
                  <a:schemeClr val="tx2">
                    <a:lumMod val="40000"/>
                    <a:lumOff val="60000"/>
                  </a:schemeClr>
                </a:solidFill>
              </a:rPr>
              <a:t>3</a:t>
            </a:r>
            <a:endParaRPr lang="en-US" sz="4400" b="1" dirty="0">
              <a:solidFill>
                <a:schemeClr val="tx2">
                  <a:lumMod val="40000"/>
                  <a:lumOff val="60000"/>
                </a:schemeClr>
              </a:solidFill>
            </a:endParaRPr>
          </a:p>
        </p:txBody>
      </p:sp>
      <p:sp>
        <p:nvSpPr>
          <p:cNvPr id="23" name="TextBox 22"/>
          <p:cNvSpPr txBox="1"/>
          <p:nvPr/>
        </p:nvSpPr>
        <p:spPr>
          <a:xfrm>
            <a:off x="4518625" y="3164226"/>
            <a:ext cx="470652" cy="769441"/>
          </a:xfrm>
          <a:prstGeom prst="rect">
            <a:avLst/>
          </a:prstGeom>
          <a:noFill/>
        </p:spPr>
        <p:txBody>
          <a:bodyPr wrap="none" rtlCol="0">
            <a:spAutoFit/>
          </a:bodyPr>
          <a:lstStyle/>
          <a:p>
            <a:r>
              <a:rPr lang="en-US" sz="4400" b="1" dirty="0" smtClean="0">
                <a:solidFill>
                  <a:schemeClr val="tx2">
                    <a:lumMod val="40000"/>
                    <a:lumOff val="60000"/>
                  </a:schemeClr>
                </a:solidFill>
              </a:rPr>
              <a:t>4</a:t>
            </a:r>
            <a:endParaRPr lang="en-US" sz="4400" b="1" dirty="0">
              <a:solidFill>
                <a:schemeClr val="tx2">
                  <a:lumMod val="40000"/>
                  <a:lumOff val="60000"/>
                </a:schemeClr>
              </a:solidFill>
            </a:endParaRPr>
          </a:p>
        </p:txBody>
      </p:sp>
      <p:sp>
        <p:nvSpPr>
          <p:cNvPr id="24" name="TextBox 23"/>
          <p:cNvSpPr txBox="1"/>
          <p:nvPr/>
        </p:nvSpPr>
        <p:spPr>
          <a:xfrm>
            <a:off x="5785477" y="3164226"/>
            <a:ext cx="470652" cy="769441"/>
          </a:xfrm>
          <a:prstGeom prst="rect">
            <a:avLst/>
          </a:prstGeom>
          <a:noFill/>
        </p:spPr>
        <p:txBody>
          <a:bodyPr wrap="none" rtlCol="0">
            <a:spAutoFit/>
          </a:bodyPr>
          <a:lstStyle/>
          <a:p>
            <a:r>
              <a:rPr lang="en-US" sz="4400" b="1" dirty="0" smtClean="0">
                <a:solidFill>
                  <a:schemeClr val="tx2">
                    <a:lumMod val="40000"/>
                    <a:lumOff val="60000"/>
                  </a:schemeClr>
                </a:solidFill>
              </a:rPr>
              <a:t>5</a:t>
            </a:r>
            <a:endParaRPr lang="en-US" sz="4400" b="1" dirty="0">
              <a:solidFill>
                <a:schemeClr val="tx2">
                  <a:lumMod val="40000"/>
                  <a:lumOff val="60000"/>
                </a:schemeClr>
              </a:solidFill>
            </a:endParaRPr>
          </a:p>
        </p:txBody>
      </p:sp>
      <p:sp>
        <p:nvSpPr>
          <p:cNvPr id="25" name="TextBox 24"/>
          <p:cNvSpPr txBox="1"/>
          <p:nvPr/>
        </p:nvSpPr>
        <p:spPr>
          <a:xfrm>
            <a:off x="6929029" y="3164226"/>
            <a:ext cx="470652" cy="769441"/>
          </a:xfrm>
          <a:prstGeom prst="rect">
            <a:avLst/>
          </a:prstGeom>
          <a:noFill/>
        </p:spPr>
        <p:txBody>
          <a:bodyPr wrap="none" rtlCol="0">
            <a:spAutoFit/>
          </a:bodyPr>
          <a:lstStyle/>
          <a:p>
            <a:r>
              <a:rPr lang="en-US" sz="4400" b="1" dirty="0" smtClean="0">
                <a:solidFill>
                  <a:schemeClr val="tx2">
                    <a:lumMod val="40000"/>
                    <a:lumOff val="60000"/>
                  </a:schemeClr>
                </a:solidFill>
              </a:rPr>
              <a:t>6</a:t>
            </a:r>
            <a:endParaRPr lang="en-US" sz="4400" b="1" dirty="0">
              <a:solidFill>
                <a:schemeClr val="tx2">
                  <a:lumMod val="40000"/>
                  <a:lumOff val="60000"/>
                </a:schemeClr>
              </a:solidFill>
            </a:endParaRPr>
          </a:p>
        </p:txBody>
      </p:sp>
      <p:sp>
        <p:nvSpPr>
          <p:cNvPr id="26" name="TextBox 25"/>
          <p:cNvSpPr txBox="1"/>
          <p:nvPr/>
        </p:nvSpPr>
        <p:spPr>
          <a:xfrm>
            <a:off x="8268667" y="3164226"/>
            <a:ext cx="470652" cy="769441"/>
          </a:xfrm>
          <a:prstGeom prst="rect">
            <a:avLst/>
          </a:prstGeom>
          <a:noFill/>
        </p:spPr>
        <p:txBody>
          <a:bodyPr wrap="none" rtlCol="0">
            <a:spAutoFit/>
          </a:bodyPr>
          <a:lstStyle/>
          <a:p>
            <a:r>
              <a:rPr lang="en-US" sz="4400" b="1" dirty="0" smtClean="0">
                <a:solidFill>
                  <a:schemeClr val="tx2">
                    <a:lumMod val="40000"/>
                    <a:lumOff val="60000"/>
                  </a:schemeClr>
                </a:solidFill>
              </a:rPr>
              <a:t>7</a:t>
            </a:r>
            <a:endParaRPr lang="en-US" sz="4400" b="1" dirty="0">
              <a:solidFill>
                <a:schemeClr val="tx2">
                  <a:lumMod val="40000"/>
                  <a:lumOff val="60000"/>
                </a:schemeClr>
              </a:solidFill>
            </a:endParaRPr>
          </a:p>
        </p:txBody>
      </p:sp>
      <p:pic>
        <p:nvPicPr>
          <p:cNvPr id="28" name="Picture 27" descr="ChallengeSteps2_Explorei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5532" y="1923447"/>
            <a:ext cx="1240779" cy="1240779"/>
          </a:xfrm>
          <a:prstGeom prst="rect">
            <a:avLst/>
          </a:prstGeom>
          <a:effectLst>
            <a:outerShdw blurRad="50800" dist="38100" dir="2700000" algn="tl" rotWithShape="0">
              <a:prstClr val="black">
                <a:alpha val="40000"/>
              </a:prstClr>
            </a:outerShdw>
          </a:effectLst>
        </p:spPr>
      </p:pic>
      <p:pic>
        <p:nvPicPr>
          <p:cNvPr id="29" name="Picture 28" descr="ChallengeSteps3_Sketchi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6312" y="1923447"/>
            <a:ext cx="1240779" cy="1240779"/>
          </a:xfrm>
          <a:prstGeom prst="rect">
            <a:avLst/>
          </a:prstGeom>
          <a:effectLst>
            <a:outerShdw blurRad="50800" dist="38100" dir="2700000" algn="tl" rotWithShape="0">
              <a:prstClr val="black">
                <a:alpha val="40000"/>
              </a:prstClr>
            </a:outerShdw>
          </a:effectLst>
        </p:spPr>
      </p:pic>
      <p:pic>
        <p:nvPicPr>
          <p:cNvPr id="30" name="Picture 29" descr="ChallengeSteps4_Createi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7091" y="1923447"/>
            <a:ext cx="1240779" cy="1240779"/>
          </a:xfrm>
          <a:prstGeom prst="rect">
            <a:avLst/>
          </a:prstGeom>
          <a:effectLst>
            <a:outerShdw blurRad="50800" dist="38100" dir="2700000" algn="tl" rotWithShape="0">
              <a:prstClr val="black">
                <a:alpha val="40000"/>
              </a:prstClr>
            </a:outerShdw>
          </a:effectLst>
        </p:spPr>
      </p:pic>
      <p:pic>
        <p:nvPicPr>
          <p:cNvPr id="31" name="Picture 30" descr="ChallengeSteps5_Tryi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7870" y="1923447"/>
            <a:ext cx="1240779" cy="1240779"/>
          </a:xfrm>
          <a:prstGeom prst="rect">
            <a:avLst/>
          </a:prstGeom>
          <a:effectLst>
            <a:outerShdw blurRad="50800" dist="38100" dir="2700000" algn="tl" rotWithShape="0">
              <a:prstClr val="black">
                <a:alpha val="40000"/>
              </a:prstClr>
            </a:outerShdw>
          </a:effectLst>
        </p:spPr>
      </p:pic>
      <p:pic>
        <p:nvPicPr>
          <p:cNvPr id="32" name="Picture 31" descr="ChallengeSteps6_Tweaki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08649" y="1923447"/>
            <a:ext cx="1240779" cy="1240779"/>
          </a:xfrm>
          <a:prstGeom prst="rect">
            <a:avLst/>
          </a:prstGeom>
          <a:effectLst>
            <a:outerShdw blurRad="50800" dist="38100" dir="2700000" algn="tl" rotWithShape="0">
              <a:prstClr val="black">
                <a:alpha val="40000"/>
              </a:prstClr>
            </a:outerShdw>
          </a:effectLst>
        </p:spPr>
      </p:pic>
      <p:pic>
        <p:nvPicPr>
          <p:cNvPr id="33" name="Picture 32" descr="ChallengeSteps7_Selli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49428" y="1923447"/>
            <a:ext cx="1240779" cy="1240779"/>
          </a:xfrm>
          <a:prstGeom prst="rect">
            <a:avLst/>
          </a:prstGeom>
          <a:effectLst>
            <a:outerShdw blurRad="50800" dist="38100" dir="2700000" algn="tl" rotWithShape="0">
              <a:prstClr val="black">
                <a:alpha val="40000"/>
              </a:prstClr>
            </a:outerShdw>
          </a:effectLst>
        </p:spPr>
      </p:pic>
      <p:pic>
        <p:nvPicPr>
          <p:cNvPr id="9" name="Picture 8" descr="Slide_Tangerine.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8431"/>
            <a:ext cx="9247261" cy="7145611"/>
          </a:xfrm>
          <a:prstGeom prst="rect">
            <a:avLst/>
          </a:prstGeom>
        </p:spPr>
      </p:pic>
      <p:sp>
        <p:nvSpPr>
          <p:cNvPr id="5" name="Title 1"/>
          <p:cNvSpPr>
            <a:spLocks noGrp="1"/>
          </p:cNvSpPr>
          <p:nvPr>
            <p:ph type="title"/>
          </p:nvPr>
        </p:nvSpPr>
        <p:spPr>
          <a:xfrm>
            <a:off x="860607" y="-69005"/>
            <a:ext cx="8229600" cy="1143000"/>
          </a:xfrm>
        </p:spPr>
        <p:txBody>
          <a:bodyPr>
            <a:normAutofit/>
          </a:bodyPr>
          <a:lstStyle/>
          <a:p>
            <a:pPr algn="l"/>
            <a:r>
              <a:rPr lang="en-US" sz="3200" b="1" dirty="0" smtClean="0">
                <a:solidFill>
                  <a:schemeClr val="bg1"/>
                </a:solidFill>
              </a:rPr>
              <a:t>Step 1: </a:t>
            </a:r>
            <a:r>
              <a:rPr lang="en-US" sz="3200" dirty="0" smtClean="0">
                <a:solidFill>
                  <a:schemeClr val="bg1"/>
                </a:solidFill>
              </a:rPr>
              <a:t>Think It</a:t>
            </a:r>
            <a:endParaRPr lang="en-US" sz="3200" dirty="0">
              <a:solidFill>
                <a:schemeClr val="bg1"/>
              </a:solidFill>
            </a:endParaRPr>
          </a:p>
        </p:txBody>
      </p:sp>
      <p:pic>
        <p:nvPicPr>
          <p:cNvPr id="34" name="Picture 33" descr="ChallengeSteps1_thinkit.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4753" y="1923447"/>
            <a:ext cx="1240779" cy="1240779"/>
          </a:xfrm>
          <a:prstGeom prst="rect">
            <a:avLst/>
          </a:prstGeom>
          <a:effectLst>
            <a:glow rad="330200">
              <a:schemeClr val="bg1">
                <a:alpha val="28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300263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4" descr="File:Thomas edison glühbir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86018">
            <a:off x="208552" y="-338879"/>
            <a:ext cx="5315145" cy="7335881"/>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11" descr="Slide_gre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06" y="-69006"/>
            <a:ext cx="9328576" cy="7208445"/>
          </a:xfrm>
          <a:prstGeom prst="rect">
            <a:avLst/>
          </a:prstGeom>
        </p:spPr>
      </p:pic>
      <p:sp>
        <p:nvSpPr>
          <p:cNvPr id="5" name="Cloud Callout 4"/>
          <p:cNvSpPr/>
          <p:nvPr/>
        </p:nvSpPr>
        <p:spPr>
          <a:xfrm>
            <a:off x="5118623" y="1466845"/>
            <a:ext cx="3882468" cy="2721065"/>
          </a:xfrm>
          <a:prstGeom prst="cloudCallout">
            <a:avLst>
              <a:gd name="adj1" fmla="val -70978"/>
              <a:gd name="adj2" fmla="val -23811"/>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bigLightBulb.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12748">
            <a:off x="5911163" y="1686514"/>
            <a:ext cx="2071070" cy="2071070"/>
          </a:xfrm>
          <a:prstGeom prst="rect">
            <a:avLst/>
          </a:prstGeom>
        </p:spPr>
      </p:pic>
      <p:sp>
        <p:nvSpPr>
          <p:cNvPr id="2" name="Title 1"/>
          <p:cNvSpPr>
            <a:spLocks noGrp="1"/>
          </p:cNvSpPr>
          <p:nvPr>
            <p:ph type="title"/>
          </p:nvPr>
        </p:nvSpPr>
        <p:spPr>
          <a:xfrm>
            <a:off x="860607" y="-69005"/>
            <a:ext cx="8229600" cy="1143000"/>
          </a:xfrm>
        </p:spPr>
        <p:txBody>
          <a:bodyPr/>
          <a:lstStyle/>
          <a:p>
            <a:pPr algn="l"/>
            <a:r>
              <a:rPr lang="en-US" dirty="0" smtClean="0">
                <a:solidFill>
                  <a:schemeClr val="bg1"/>
                </a:solidFill>
              </a:rPr>
              <a:t>Inventions Solve Problems</a:t>
            </a:r>
            <a:endParaRPr lang="en-US" dirty="0">
              <a:solidFill>
                <a:schemeClr val="bg1"/>
              </a:solidFill>
            </a:endParaRPr>
          </a:p>
        </p:txBody>
      </p:sp>
      <p:sp>
        <p:nvSpPr>
          <p:cNvPr id="4" name="TextBox 3"/>
          <p:cNvSpPr txBox="1"/>
          <p:nvPr/>
        </p:nvSpPr>
        <p:spPr>
          <a:xfrm rot="21275806">
            <a:off x="3229542" y="3926300"/>
            <a:ext cx="2426941" cy="523220"/>
          </a:xfrm>
          <a:prstGeom prst="rect">
            <a:avLst/>
          </a:prstGeom>
          <a:solidFill>
            <a:srgbClr val="F38119"/>
          </a:solidFill>
          <a:effectLst>
            <a:outerShdw blurRad="50800" dist="38100" dir="2700000" algn="tl" rotWithShape="0">
              <a:prstClr val="black">
                <a:alpha val="40000"/>
              </a:prstClr>
            </a:outerShdw>
          </a:effectLst>
        </p:spPr>
        <p:txBody>
          <a:bodyPr wrap="none" rtlCol="0">
            <a:spAutoFit/>
          </a:bodyPr>
          <a:lstStyle/>
          <a:p>
            <a:r>
              <a:rPr lang="en-US" sz="2800" b="1" dirty="0" smtClean="0">
                <a:solidFill>
                  <a:schemeClr val="bg1"/>
                </a:solidFill>
              </a:rPr>
              <a:t>Thomas Edison</a:t>
            </a:r>
            <a:endParaRPr lang="en-US" sz="2800" b="1" dirty="0">
              <a:solidFill>
                <a:schemeClr val="bg1"/>
              </a:solidFill>
            </a:endParaRPr>
          </a:p>
        </p:txBody>
      </p:sp>
    </p:spTree>
    <p:extLst>
      <p:ext uri="{BB962C8B-B14F-4D97-AF65-F5344CB8AC3E}">
        <p14:creationId xmlns:p14="http://schemas.microsoft.com/office/powerpoint/2010/main" val="2483099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rot="20990299">
            <a:off x="4183816" y="5314616"/>
            <a:ext cx="2426941" cy="523220"/>
          </a:xfrm>
          <a:prstGeom prst="rect">
            <a:avLst/>
          </a:prstGeom>
          <a:solidFill>
            <a:srgbClr val="F38119"/>
          </a:solidFill>
          <a:effectLst>
            <a:outerShdw blurRad="50800" dist="38100" dir="2700000" algn="tl" rotWithShape="0">
              <a:prstClr val="black">
                <a:alpha val="40000"/>
              </a:prstClr>
            </a:outerShdw>
          </a:effectLst>
        </p:spPr>
        <p:txBody>
          <a:bodyPr wrap="none" rtlCol="0">
            <a:spAutoFit/>
          </a:bodyPr>
          <a:lstStyle/>
          <a:p>
            <a:r>
              <a:rPr lang="en-US" sz="2800" b="1" dirty="0" smtClean="0">
                <a:solidFill>
                  <a:schemeClr val="bg1"/>
                </a:solidFill>
              </a:rPr>
              <a:t>Thomas Edison</a:t>
            </a:r>
            <a:endParaRPr lang="en-US" sz="2800" b="1" dirty="0">
              <a:solidFill>
                <a:schemeClr val="bg1"/>
              </a:solidFill>
            </a:endParaRPr>
          </a:p>
        </p:txBody>
      </p:sp>
      <p:pic>
        <p:nvPicPr>
          <p:cNvPr id="10" name="Picture 6" descr="File:Alexander Graham Telephone in Newyo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22483">
            <a:off x="318650" y="-897037"/>
            <a:ext cx="6374021" cy="8307712"/>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11" descr="Slide_gre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06" y="-69006"/>
            <a:ext cx="9328576" cy="7208445"/>
          </a:xfrm>
          <a:prstGeom prst="rect">
            <a:avLst/>
          </a:prstGeom>
        </p:spPr>
      </p:pic>
      <p:sp>
        <p:nvSpPr>
          <p:cNvPr id="2" name="Title 1"/>
          <p:cNvSpPr>
            <a:spLocks noGrp="1"/>
          </p:cNvSpPr>
          <p:nvPr>
            <p:ph type="title"/>
          </p:nvPr>
        </p:nvSpPr>
        <p:spPr>
          <a:xfrm>
            <a:off x="860607" y="-69005"/>
            <a:ext cx="8229600" cy="1143000"/>
          </a:xfrm>
        </p:spPr>
        <p:txBody>
          <a:bodyPr/>
          <a:lstStyle/>
          <a:p>
            <a:pPr algn="l"/>
            <a:r>
              <a:rPr lang="en-US" dirty="0" smtClean="0">
                <a:solidFill>
                  <a:schemeClr val="bg1"/>
                </a:solidFill>
              </a:rPr>
              <a:t>Inventions Solve Problems</a:t>
            </a:r>
            <a:endParaRPr lang="en-US" dirty="0">
              <a:solidFill>
                <a:schemeClr val="bg1"/>
              </a:solidFill>
            </a:endParaRPr>
          </a:p>
        </p:txBody>
      </p:sp>
      <p:sp>
        <p:nvSpPr>
          <p:cNvPr id="5" name="Cloud Callout 4"/>
          <p:cNvSpPr/>
          <p:nvPr/>
        </p:nvSpPr>
        <p:spPr>
          <a:xfrm>
            <a:off x="4853090" y="788752"/>
            <a:ext cx="3882468" cy="2721065"/>
          </a:xfrm>
          <a:prstGeom prst="cloudCallout">
            <a:avLst>
              <a:gd name="adj1" fmla="val -75107"/>
              <a:gd name="adj2" fmla="val 28748"/>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phone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001317">
            <a:off x="5449466" y="887384"/>
            <a:ext cx="2566416" cy="2554224"/>
          </a:xfrm>
          <a:prstGeom prst="rect">
            <a:avLst/>
          </a:prstGeom>
        </p:spPr>
      </p:pic>
      <p:sp>
        <p:nvSpPr>
          <p:cNvPr id="13" name="TextBox 12"/>
          <p:cNvSpPr txBox="1"/>
          <p:nvPr/>
        </p:nvSpPr>
        <p:spPr>
          <a:xfrm rot="205896">
            <a:off x="1216946" y="5097422"/>
            <a:ext cx="3623733" cy="523220"/>
          </a:xfrm>
          <a:prstGeom prst="rect">
            <a:avLst/>
          </a:prstGeom>
          <a:solidFill>
            <a:srgbClr val="F38119"/>
          </a:solidFill>
          <a:effectLst>
            <a:outerShdw blurRad="50800" dist="38100" dir="2700000" algn="tl" rotWithShape="0">
              <a:prstClr val="black">
                <a:alpha val="40000"/>
              </a:prstClr>
            </a:outerShdw>
          </a:effectLst>
        </p:spPr>
        <p:txBody>
          <a:bodyPr wrap="none" rtlCol="0">
            <a:spAutoFit/>
          </a:bodyPr>
          <a:lstStyle/>
          <a:p>
            <a:r>
              <a:rPr lang="en-US" sz="2800" b="1" dirty="0" smtClean="0">
                <a:solidFill>
                  <a:schemeClr val="bg1"/>
                </a:solidFill>
              </a:rPr>
              <a:t>Alexander Graham Bell</a:t>
            </a:r>
            <a:endParaRPr lang="en-US" sz="2800" b="1" dirty="0">
              <a:solidFill>
                <a:schemeClr val="bg1"/>
              </a:solidFill>
            </a:endParaRPr>
          </a:p>
        </p:txBody>
      </p:sp>
    </p:spTree>
    <p:extLst>
      <p:ext uri="{BB962C8B-B14F-4D97-AF65-F5344CB8AC3E}">
        <p14:creationId xmlns:p14="http://schemas.microsoft.com/office/powerpoint/2010/main" val="2061758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19" y="0"/>
            <a:ext cx="9144419" cy="6872490"/>
          </a:xfrm>
          <a:prstGeom prst="rect">
            <a:avLst/>
          </a:prstGeom>
          <a:solidFill>
            <a:srgbClr val="FBA5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lide2_Tanger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19" y="14490"/>
            <a:ext cx="8875059" cy="6858000"/>
          </a:xfrm>
          <a:prstGeom prst="rect">
            <a:avLst/>
          </a:prstGeom>
        </p:spPr>
      </p:pic>
      <p:sp>
        <p:nvSpPr>
          <p:cNvPr id="5" name="TextBox 4"/>
          <p:cNvSpPr txBox="1"/>
          <p:nvPr/>
        </p:nvSpPr>
        <p:spPr>
          <a:xfrm>
            <a:off x="109719" y="5175488"/>
            <a:ext cx="8373870" cy="1389098"/>
          </a:xfrm>
          <a:prstGeom prst="rect">
            <a:avLst/>
          </a:prstGeom>
          <a:noFill/>
        </p:spPr>
        <p:txBody>
          <a:bodyPr wrap="square" rtlCol="0">
            <a:spAutoFit/>
          </a:bodyPr>
          <a:lstStyle/>
          <a:p>
            <a:pPr>
              <a:lnSpc>
                <a:spcPct val="80000"/>
              </a:lnSpc>
            </a:pPr>
            <a:r>
              <a:rPr lang="en-US" sz="3600" b="1" dirty="0" smtClean="0">
                <a:solidFill>
                  <a:schemeClr val="bg1"/>
                </a:solidFill>
                <a:latin typeface="+mj-lt"/>
                <a:cs typeface="Helvetica Neue"/>
              </a:rPr>
              <a:t>Inventions Solve Problems</a:t>
            </a:r>
          </a:p>
          <a:p>
            <a:pPr>
              <a:lnSpc>
                <a:spcPct val="80000"/>
              </a:lnSpc>
            </a:pPr>
            <a:endParaRPr lang="en-US" sz="3200" b="1" dirty="0" smtClean="0">
              <a:solidFill>
                <a:schemeClr val="bg1"/>
              </a:solidFill>
              <a:latin typeface="+mj-lt"/>
              <a:cs typeface="Helvetica Neue"/>
            </a:endParaRPr>
          </a:p>
          <a:p>
            <a:pPr>
              <a:lnSpc>
                <a:spcPct val="80000"/>
              </a:lnSpc>
            </a:pPr>
            <a:endParaRPr lang="en-US" sz="3200" b="1" dirty="0">
              <a:solidFill>
                <a:schemeClr val="bg1"/>
              </a:solidFill>
              <a:latin typeface="+mj-lt"/>
              <a:cs typeface="Helvetica Neue"/>
            </a:endParaRPr>
          </a:p>
        </p:txBody>
      </p:sp>
      <p:pic>
        <p:nvPicPr>
          <p:cNvPr id="4" name="Picture 3"/>
          <p:cNvPicPr>
            <a:picLocks noChangeAspect="1"/>
          </p:cNvPicPr>
          <p:nvPr/>
        </p:nvPicPr>
        <p:blipFill>
          <a:blip r:embed="rId4"/>
          <a:stretch>
            <a:fillRect/>
          </a:stretch>
        </p:blipFill>
        <p:spPr>
          <a:xfrm rot="21077232">
            <a:off x="2048506" y="936399"/>
            <a:ext cx="5336052" cy="3557368"/>
          </a:xfrm>
          <a:prstGeom prst="rect">
            <a:avLst/>
          </a:prstGeom>
        </p:spPr>
      </p:pic>
      <p:sp>
        <p:nvSpPr>
          <p:cNvPr id="13" name="TextBox 12"/>
          <p:cNvSpPr txBox="1"/>
          <p:nvPr/>
        </p:nvSpPr>
        <p:spPr>
          <a:xfrm rot="327655">
            <a:off x="2310124" y="4096104"/>
            <a:ext cx="3947390" cy="523220"/>
          </a:xfrm>
          <a:prstGeom prst="rect">
            <a:avLst/>
          </a:prstGeom>
          <a:solidFill>
            <a:srgbClr val="53A935"/>
          </a:solidFill>
          <a:effectLst>
            <a:outerShdw blurRad="50800" dist="38100" dir="2700000" algn="tl" rotWithShape="0">
              <a:prstClr val="black">
                <a:alpha val="40000"/>
              </a:prstClr>
            </a:outerShdw>
          </a:effectLst>
        </p:spPr>
        <p:txBody>
          <a:bodyPr wrap="none" rtlCol="0">
            <a:spAutoFit/>
          </a:bodyPr>
          <a:lstStyle/>
          <a:p>
            <a:r>
              <a:rPr lang="en-US" sz="2800" b="1" dirty="0" smtClean="0">
                <a:solidFill>
                  <a:schemeClr val="bg1"/>
                </a:solidFill>
              </a:rPr>
              <a:t>Sam </a:t>
            </a:r>
            <a:r>
              <a:rPr lang="en-US" sz="2800" dirty="0" smtClean="0">
                <a:solidFill>
                  <a:schemeClr val="bg1"/>
                </a:solidFill>
              </a:rPr>
              <a:t>– Pennsylvania, USA</a:t>
            </a:r>
            <a:endParaRPr lang="en-US" sz="2800" dirty="0">
              <a:solidFill>
                <a:schemeClr val="bg1"/>
              </a:solidFill>
            </a:endParaRPr>
          </a:p>
        </p:txBody>
      </p:sp>
      <p:sp>
        <p:nvSpPr>
          <p:cNvPr id="6" name="TextBox 5"/>
          <p:cNvSpPr txBox="1"/>
          <p:nvPr/>
        </p:nvSpPr>
        <p:spPr>
          <a:xfrm rot="21182658">
            <a:off x="2085626" y="690148"/>
            <a:ext cx="2300630" cy="523220"/>
          </a:xfrm>
          <a:prstGeom prst="rect">
            <a:avLst/>
          </a:prstGeom>
          <a:solidFill>
            <a:schemeClr val="bg1"/>
          </a:solidFill>
        </p:spPr>
        <p:txBody>
          <a:bodyPr wrap="none" rtlCol="0">
            <a:spAutoFit/>
          </a:bodyPr>
          <a:lstStyle/>
          <a:p>
            <a:r>
              <a:rPr lang="en-US" sz="2800" b="1" dirty="0" smtClean="0">
                <a:solidFill>
                  <a:srgbClr val="53A935"/>
                </a:solidFill>
              </a:rPr>
              <a:t>Turbo </a:t>
            </a:r>
            <a:r>
              <a:rPr lang="en-US" sz="2800" b="1" dirty="0" err="1" smtClean="0">
                <a:solidFill>
                  <a:srgbClr val="53A935"/>
                </a:solidFill>
              </a:rPr>
              <a:t>Skraper</a:t>
            </a:r>
            <a:endParaRPr lang="en-US" sz="2800" b="1" dirty="0">
              <a:solidFill>
                <a:srgbClr val="53A935"/>
              </a:solidFill>
            </a:endParaRPr>
          </a:p>
        </p:txBody>
      </p:sp>
    </p:spTree>
    <p:extLst>
      <p:ext uri="{BB962C8B-B14F-4D97-AF65-F5344CB8AC3E}">
        <p14:creationId xmlns:p14="http://schemas.microsoft.com/office/powerpoint/2010/main" val="1642142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19" y="0"/>
            <a:ext cx="9144419" cy="6872490"/>
          </a:xfrm>
          <a:prstGeom prst="rect">
            <a:avLst/>
          </a:prstGeom>
          <a:solidFill>
            <a:srgbClr val="FBA5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lide2_Tanger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19" y="14490"/>
            <a:ext cx="8875059" cy="6858000"/>
          </a:xfrm>
          <a:prstGeom prst="rect">
            <a:avLst/>
          </a:prstGeom>
        </p:spPr>
      </p:pic>
      <p:sp>
        <p:nvSpPr>
          <p:cNvPr id="5" name="TextBox 4"/>
          <p:cNvSpPr txBox="1"/>
          <p:nvPr/>
        </p:nvSpPr>
        <p:spPr>
          <a:xfrm>
            <a:off x="109719" y="5175488"/>
            <a:ext cx="8373870" cy="1389098"/>
          </a:xfrm>
          <a:prstGeom prst="rect">
            <a:avLst/>
          </a:prstGeom>
          <a:noFill/>
        </p:spPr>
        <p:txBody>
          <a:bodyPr wrap="square" rtlCol="0">
            <a:spAutoFit/>
          </a:bodyPr>
          <a:lstStyle/>
          <a:p>
            <a:pPr>
              <a:lnSpc>
                <a:spcPct val="80000"/>
              </a:lnSpc>
            </a:pPr>
            <a:r>
              <a:rPr lang="en-US" sz="3600" b="1" dirty="0" smtClean="0">
                <a:solidFill>
                  <a:schemeClr val="bg1"/>
                </a:solidFill>
                <a:latin typeface="+mj-lt"/>
                <a:cs typeface="Helvetica Neue"/>
              </a:rPr>
              <a:t>Inventions Solve Problems</a:t>
            </a:r>
          </a:p>
          <a:p>
            <a:pPr>
              <a:lnSpc>
                <a:spcPct val="80000"/>
              </a:lnSpc>
            </a:pPr>
            <a:endParaRPr lang="en-US" sz="3200" b="1" dirty="0" smtClean="0">
              <a:solidFill>
                <a:schemeClr val="bg1"/>
              </a:solidFill>
              <a:latin typeface="+mj-lt"/>
              <a:cs typeface="Helvetica Neue"/>
            </a:endParaRPr>
          </a:p>
          <a:p>
            <a:pPr>
              <a:lnSpc>
                <a:spcPct val="80000"/>
              </a:lnSpc>
            </a:pPr>
            <a:endParaRPr lang="en-US" sz="3200" b="1" dirty="0">
              <a:solidFill>
                <a:schemeClr val="bg1"/>
              </a:solidFill>
              <a:latin typeface="+mj-lt"/>
              <a:cs typeface="Helvetica Neue"/>
            </a:endParaRPr>
          </a:p>
        </p:txBody>
      </p:sp>
      <p:pic>
        <p:nvPicPr>
          <p:cNvPr id="2" name="Picture 1"/>
          <p:cNvPicPr>
            <a:picLocks noChangeAspect="1"/>
          </p:cNvPicPr>
          <p:nvPr/>
        </p:nvPicPr>
        <p:blipFill>
          <a:blip r:embed="rId4"/>
          <a:stretch>
            <a:fillRect/>
          </a:stretch>
        </p:blipFill>
        <p:spPr>
          <a:xfrm rot="322477">
            <a:off x="2292640" y="1206595"/>
            <a:ext cx="5574015" cy="3716010"/>
          </a:xfrm>
          <a:prstGeom prst="rect">
            <a:avLst/>
          </a:prstGeom>
        </p:spPr>
      </p:pic>
      <p:sp>
        <p:nvSpPr>
          <p:cNvPr id="13" name="TextBox 12"/>
          <p:cNvSpPr txBox="1"/>
          <p:nvPr/>
        </p:nvSpPr>
        <p:spPr>
          <a:xfrm rot="21348500">
            <a:off x="233968" y="3812538"/>
            <a:ext cx="4326826" cy="523220"/>
          </a:xfrm>
          <a:prstGeom prst="rect">
            <a:avLst/>
          </a:prstGeom>
          <a:solidFill>
            <a:srgbClr val="53A935"/>
          </a:solidFill>
          <a:effectLst>
            <a:outerShdw blurRad="50800" dist="38100" dir="2700000" algn="tl" rotWithShape="0">
              <a:prstClr val="black">
                <a:alpha val="40000"/>
              </a:prstClr>
            </a:outerShdw>
          </a:effectLst>
        </p:spPr>
        <p:txBody>
          <a:bodyPr wrap="none" rtlCol="0">
            <a:spAutoFit/>
          </a:bodyPr>
          <a:lstStyle/>
          <a:p>
            <a:r>
              <a:rPr lang="en-US" sz="2800" b="1" dirty="0" smtClean="0">
                <a:solidFill>
                  <a:schemeClr val="bg1"/>
                </a:solidFill>
              </a:rPr>
              <a:t>Chase </a:t>
            </a:r>
            <a:r>
              <a:rPr lang="en-US" sz="2800" dirty="0" smtClean="0">
                <a:solidFill>
                  <a:schemeClr val="bg1"/>
                </a:solidFill>
              </a:rPr>
              <a:t>– North Carolina, USA</a:t>
            </a:r>
            <a:endParaRPr lang="en-US" sz="2800" dirty="0">
              <a:solidFill>
                <a:schemeClr val="bg1"/>
              </a:solidFill>
            </a:endParaRPr>
          </a:p>
        </p:txBody>
      </p:sp>
      <p:sp>
        <p:nvSpPr>
          <p:cNvPr id="6" name="TextBox 5"/>
          <p:cNvSpPr txBox="1"/>
          <p:nvPr/>
        </p:nvSpPr>
        <p:spPr>
          <a:xfrm>
            <a:off x="2130858" y="652886"/>
            <a:ext cx="5781500" cy="523220"/>
          </a:xfrm>
          <a:prstGeom prst="rect">
            <a:avLst/>
          </a:prstGeom>
          <a:solidFill>
            <a:schemeClr val="bg1"/>
          </a:solidFill>
        </p:spPr>
        <p:txBody>
          <a:bodyPr wrap="none" rtlCol="0">
            <a:spAutoFit/>
          </a:bodyPr>
          <a:lstStyle/>
          <a:p>
            <a:r>
              <a:rPr lang="en-US" sz="2800" b="1" dirty="0" smtClean="0">
                <a:solidFill>
                  <a:srgbClr val="53A935"/>
                </a:solidFill>
              </a:rPr>
              <a:t>Refugee Travois: Salvation on Wheels</a:t>
            </a:r>
            <a:endParaRPr lang="en-US" sz="2800" b="1" dirty="0">
              <a:solidFill>
                <a:srgbClr val="53A935"/>
              </a:solidFill>
            </a:endParaRPr>
          </a:p>
        </p:txBody>
      </p:sp>
    </p:spTree>
    <p:extLst>
      <p:ext uri="{BB962C8B-B14F-4D97-AF65-F5344CB8AC3E}">
        <p14:creationId xmlns:p14="http://schemas.microsoft.com/office/powerpoint/2010/main" val="290604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71253" y="777216"/>
            <a:ext cx="1627168" cy="584776"/>
          </a:xfrm>
          <a:prstGeom prst="rect">
            <a:avLst/>
          </a:prstGeom>
          <a:noFill/>
        </p:spPr>
        <p:txBody>
          <a:bodyPr wrap="none" rtlCol="0">
            <a:spAutoFit/>
          </a:bodyPr>
          <a:lstStyle/>
          <a:p>
            <a:r>
              <a:rPr lang="en-US" sz="3200" dirty="0" smtClean="0">
                <a:solidFill>
                  <a:schemeClr val="bg1"/>
                </a:solidFill>
              </a:rPr>
              <a:t>Personal</a:t>
            </a:r>
            <a:endParaRPr lang="en-US" sz="3200" dirty="0">
              <a:solidFill>
                <a:schemeClr val="bg1"/>
              </a:solidFill>
            </a:endParaRPr>
          </a:p>
        </p:txBody>
      </p:sp>
      <p:sp>
        <p:nvSpPr>
          <p:cNvPr id="13" name="TextBox 12"/>
          <p:cNvSpPr txBox="1"/>
          <p:nvPr/>
        </p:nvSpPr>
        <p:spPr>
          <a:xfrm>
            <a:off x="2601564" y="777216"/>
            <a:ext cx="1289335" cy="584776"/>
          </a:xfrm>
          <a:prstGeom prst="rect">
            <a:avLst/>
          </a:prstGeom>
          <a:noFill/>
        </p:spPr>
        <p:txBody>
          <a:bodyPr wrap="none" rtlCol="0">
            <a:spAutoFit/>
          </a:bodyPr>
          <a:lstStyle/>
          <a:p>
            <a:r>
              <a:rPr lang="en-US" sz="3200" dirty="0" smtClean="0">
                <a:solidFill>
                  <a:schemeClr val="bg1"/>
                </a:solidFill>
              </a:rPr>
              <a:t>School</a:t>
            </a:r>
            <a:endParaRPr lang="en-US" sz="3200" dirty="0">
              <a:solidFill>
                <a:schemeClr val="bg1"/>
              </a:solidFill>
            </a:endParaRPr>
          </a:p>
        </p:txBody>
      </p:sp>
      <p:sp>
        <p:nvSpPr>
          <p:cNvPr id="15" name="TextBox 14"/>
          <p:cNvSpPr txBox="1"/>
          <p:nvPr/>
        </p:nvSpPr>
        <p:spPr>
          <a:xfrm>
            <a:off x="4559404" y="752068"/>
            <a:ext cx="2124099" cy="584776"/>
          </a:xfrm>
          <a:prstGeom prst="rect">
            <a:avLst/>
          </a:prstGeom>
          <a:noFill/>
        </p:spPr>
        <p:txBody>
          <a:bodyPr wrap="none" rtlCol="0">
            <a:spAutoFit/>
          </a:bodyPr>
          <a:lstStyle/>
          <a:p>
            <a:r>
              <a:rPr lang="en-US" sz="3200" dirty="0" smtClean="0">
                <a:solidFill>
                  <a:schemeClr val="bg1"/>
                </a:solidFill>
              </a:rPr>
              <a:t>Community</a:t>
            </a:r>
            <a:endParaRPr lang="en-US" sz="3200" dirty="0">
              <a:solidFill>
                <a:schemeClr val="bg1"/>
              </a:solidFill>
            </a:endParaRPr>
          </a:p>
        </p:txBody>
      </p:sp>
      <p:sp>
        <p:nvSpPr>
          <p:cNvPr id="16" name="TextBox 15"/>
          <p:cNvSpPr txBox="1"/>
          <p:nvPr/>
        </p:nvSpPr>
        <p:spPr>
          <a:xfrm>
            <a:off x="7126557" y="777216"/>
            <a:ext cx="1260481" cy="584776"/>
          </a:xfrm>
          <a:prstGeom prst="rect">
            <a:avLst/>
          </a:prstGeom>
          <a:noFill/>
        </p:spPr>
        <p:txBody>
          <a:bodyPr wrap="none" rtlCol="0">
            <a:spAutoFit/>
          </a:bodyPr>
          <a:lstStyle/>
          <a:p>
            <a:r>
              <a:rPr lang="en-US" sz="3200" dirty="0" smtClean="0">
                <a:solidFill>
                  <a:schemeClr val="bg1"/>
                </a:solidFill>
              </a:rPr>
              <a:t>Global</a:t>
            </a:r>
            <a:endParaRPr lang="en-US" sz="3200" dirty="0">
              <a:solidFill>
                <a:schemeClr val="bg1"/>
              </a:solidFill>
            </a:endParaRPr>
          </a:p>
        </p:txBody>
      </p:sp>
      <p:cxnSp>
        <p:nvCxnSpPr>
          <p:cNvPr id="5" name="Straight Connector 4"/>
          <p:cNvCxnSpPr/>
          <p:nvPr/>
        </p:nvCxnSpPr>
        <p:spPr>
          <a:xfrm>
            <a:off x="2226690"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462632"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795519"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60286" y="1398399"/>
            <a:ext cx="8803393" cy="0"/>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Slide_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264142"/>
            <a:ext cx="9328576" cy="7208445"/>
          </a:xfrm>
          <a:prstGeom prst="rect">
            <a:avLst/>
          </a:prstGeom>
        </p:spPr>
      </p:pic>
      <p:sp>
        <p:nvSpPr>
          <p:cNvPr id="24" name="Title 1"/>
          <p:cNvSpPr txBox="1">
            <a:spLocks/>
          </p:cNvSpPr>
          <p:nvPr/>
        </p:nvSpPr>
        <p:spPr>
          <a:xfrm>
            <a:off x="734079" y="57150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Identify a Problem</a:t>
            </a:r>
            <a:endParaRPr lang="en-US" dirty="0">
              <a:solidFill>
                <a:schemeClr val="bg1"/>
              </a:solidFill>
            </a:endParaRPr>
          </a:p>
        </p:txBody>
      </p:sp>
    </p:spTree>
    <p:extLst>
      <p:ext uri="{BB962C8B-B14F-4D97-AF65-F5344CB8AC3E}">
        <p14:creationId xmlns:p14="http://schemas.microsoft.com/office/powerpoint/2010/main" val="4203037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71253" y="777216"/>
            <a:ext cx="1627168" cy="584776"/>
          </a:xfrm>
          <a:prstGeom prst="rect">
            <a:avLst/>
          </a:prstGeom>
          <a:noFill/>
        </p:spPr>
        <p:txBody>
          <a:bodyPr wrap="none" rtlCol="0">
            <a:spAutoFit/>
          </a:bodyPr>
          <a:lstStyle/>
          <a:p>
            <a:r>
              <a:rPr lang="en-US" sz="3200" dirty="0" smtClean="0">
                <a:solidFill>
                  <a:schemeClr val="bg1"/>
                </a:solidFill>
              </a:rPr>
              <a:t>Personal</a:t>
            </a:r>
            <a:endParaRPr lang="en-US" sz="3200" dirty="0">
              <a:solidFill>
                <a:schemeClr val="bg1"/>
              </a:solidFill>
            </a:endParaRPr>
          </a:p>
        </p:txBody>
      </p:sp>
      <p:sp>
        <p:nvSpPr>
          <p:cNvPr id="13" name="TextBox 12"/>
          <p:cNvSpPr txBox="1"/>
          <p:nvPr/>
        </p:nvSpPr>
        <p:spPr>
          <a:xfrm>
            <a:off x="2601564" y="777216"/>
            <a:ext cx="1289335" cy="584776"/>
          </a:xfrm>
          <a:prstGeom prst="rect">
            <a:avLst/>
          </a:prstGeom>
          <a:noFill/>
        </p:spPr>
        <p:txBody>
          <a:bodyPr wrap="none" rtlCol="0">
            <a:spAutoFit/>
          </a:bodyPr>
          <a:lstStyle/>
          <a:p>
            <a:r>
              <a:rPr lang="en-US" sz="3200" dirty="0" smtClean="0">
                <a:solidFill>
                  <a:schemeClr val="bg1"/>
                </a:solidFill>
              </a:rPr>
              <a:t>School</a:t>
            </a:r>
            <a:endParaRPr lang="en-US" sz="3200" dirty="0">
              <a:solidFill>
                <a:schemeClr val="bg1"/>
              </a:solidFill>
            </a:endParaRPr>
          </a:p>
        </p:txBody>
      </p:sp>
      <p:sp>
        <p:nvSpPr>
          <p:cNvPr id="15" name="TextBox 14"/>
          <p:cNvSpPr txBox="1"/>
          <p:nvPr/>
        </p:nvSpPr>
        <p:spPr>
          <a:xfrm>
            <a:off x="4559404" y="752068"/>
            <a:ext cx="2124099" cy="584776"/>
          </a:xfrm>
          <a:prstGeom prst="rect">
            <a:avLst/>
          </a:prstGeom>
          <a:noFill/>
        </p:spPr>
        <p:txBody>
          <a:bodyPr wrap="none" rtlCol="0">
            <a:spAutoFit/>
          </a:bodyPr>
          <a:lstStyle/>
          <a:p>
            <a:r>
              <a:rPr lang="en-US" sz="3200" dirty="0" smtClean="0">
                <a:solidFill>
                  <a:schemeClr val="bg1"/>
                </a:solidFill>
              </a:rPr>
              <a:t>Community</a:t>
            </a:r>
            <a:endParaRPr lang="en-US" sz="3200" dirty="0">
              <a:solidFill>
                <a:schemeClr val="bg1"/>
              </a:solidFill>
            </a:endParaRPr>
          </a:p>
        </p:txBody>
      </p:sp>
      <p:sp>
        <p:nvSpPr>
          <p:cNvPr id="16" name="TextBox 15"/>
          <p:cNvSpPr txBox="1"/>
          <p:nvPr/>
        </p:nvSpPr>
        <p:spPr>
          <a:xfrm>
            <a:off x="7126557" y="777216"/>
            <a:ext cx="1260481" cy="584776"/>
          </a:xfrm>
          <a:prstGeom prst="rect">
            <a:avLst/>
          </a:prstGeom>
          <a:noFill/>
        </p:spPr>
        <p:txBody>
          <a:bodyPr wrap="none" rtlCol="0">
            <a:spAutoFit/>
          </a:bodyPr>
          <a:lstStyle/>
          <a:p>
            <a:r>
              <a:rPr lang="en-US" sz="3200" dirty="0" smtClean="0">
                <a:solidFill>
                  <a:schemeClr val="bg1"/>
                </a:solidFill>
              </a:rPr>
              <a:t>Global</a:t>
            </a:r>
            <a:endParaRPr lang="en-US" sz="3200" dirty="0">
              <a:solidFill>
                <a:schemeClr val="bg1"/>
              </a:solidFill>
            </a:endParaRPr>
          </a:p>
        </p:txBody>
      </p:sp>
      <p:cxnSp>
        <p:nvCxnSpPr>
          <p:cNvPr id="5" name="Straight Connector 4"/>
          <p:cNvCxnSpPr/>
          <p:nvPr/>
        </p:nvCxnSpPr>
        <p:spPr>
          <a:xfrm>
            <a:off x="2226690"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462632"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795519"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60286" y="1398399"/>
            <a:ext cx="8803393" cy="0"/>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Slide_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264142"/>
            <a:ext cx="9328576" cy="7208445"/>
          </a:xfrm>
          <a:prstGeom prst="rect">
            <a:avLst/>
          </a:prstGeom>
        </p:spPr>
      </p:pic>
      <p:sp>
        <p:nvSpPr>
          <p:cNvPr id="24" name="Title 1"/>
          <p:cNvSpPr txBox="1">
            <a:spLocks/>
          </p:cNvSpPr>
          <p:nvPr/>
        </p:nvSpPr>
        <p:spPr>
          <a:xfrm>
            <a:off x="734079" y="57150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Identify a Problem</a:t>
            </a:r>
            <a:endParaRPr lang="en-US" dirty="0">
              <a:solidFill>
                <a:schemeClr val="bg1"/>
              </a:solidFill>
            </a:endParaRPr>
          </a:p>
        </p:txBody>
      </p:sp>
      <p:sp>
        <p:nvSpPr>
          <p:cNvPr id="14" name="TextBox 13"/>
          <p:cNvSpPr txBox="1"/>
          <p:nvPr/>
        </p:nvSpPr>
        <p:spPr>
          <a:xfrm rot="21182658">
            <a:off x="104764" y="1457813"/>
            <a:ext cx="2455520" cy="830997"/>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en-US" sz="1600" b="1" dirty="0" smtClean="0">
                <a:solidFill>
                  <a:srgbClr val="53A935"/>
                </a:solidFill>
              </a:rPr>
              <a:t>Can’t find things in a purse</a:t>
            </a:r>
            <a:endParaRPr lang="en-US" sz="1600" b="1" dirty="0">
              <a:solidFill>
                <a:srgbClr val="53A935"/>
              </a:solidFill>
            </a:endParaRPr>
          </a:p>
          <a:p>
            <a:pPr algn="ctr"/>
            <a:r>
              <a:rPr lang="en-US" sz="1600" b="1" dirty="0" err="1" smtClean="0">
                <a:solidFill>
                  <a:schemeClr val="accent6"/>
                </a:solidFill>
              </a:rPr>
              <a:t>Marlie</a:t>
            </a:r>
            <a:r>
              <a:rPr lang="en-US" sz="1600" b="1" dirty="0" smtClean="0">
                <a:solidFill>
                  <a:schemeClr val="accent6"/>
                </a:solidFill>
              </a:rPr>
              <a:t> S.</a:t>
            </a:r>
          </a:p>
          <a:p>
            <a:pPr algn="ctr"/>
            <a:r>
              <a:rPr lang="en-US" sz="1600" dirty="0" smtClean="0">
                <a:solidFill>
                  <a:schemeClr val="accent6"/>
                </a:solidFill>
              </a:rPr>
              <a:t>- Mississippi, USA</a:t>
            </a:r>
          </a:p>
        </p:txBody>
      </p:sp>
      <p:sp>
        <p:nvSpPr>
          <p:cNvPr id="20" name="TextBox 19"/>
          <p:cNvSpPr txBox="1"/>
          <p:nvPr/>
        </p:nvSpPr>
        <p:spPr>
          <a:xfrm rot="214797">
            <a:off x="104765" y="2666053"/>
            <a:ext cx="1966621" cy="2308324"/>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600" b="1" dirty="0" smtClean="0">
                <a:solidFill>
                  <a:srgbClr val="53A935"/>
                </a:solidFill>
              </a:rPr>
              <a:t>Unorganized sports </a:t>
            </a:r>
          </a:p>
          <a:p>
            <a:pPr algn="ctr"/>
            <a:r>
              <a:rPr lang="en-US" sz="1600" b="1" dirty="0" smtClean="0">
                <a:solidFill>
                  <a:srgbClr val="53A935"/>
                </a:solidFill>
              </a:rPr>
              <a:t>equipment</a:t>
            </a:r>
          </a:p>
          <a:p>
            <a:pPr algn="ctr"/>
            <a:r>
              <a:rPr lang="en-US" sz="1600" dirty="0">
                <a:solidFill>
                  <a:schemeClr val="accent6"/>
                </a:solidFill>
              </a:rPr>
              <a:t>Pierre S., </a:t>
            </a:r>
            <a:r>
              <a:rPr lang="en-US" sz="1600" dirty="0" err="1">
                <a:solidFill>
                  <a:schemeClr val="accent6"/>
                </a:solidFill>
              </a:rPr>
              <a:t>Léa</a:t>
            </a:r>
            <a:r>
              <a:rPr lang="en-US" sz="1600" dirty="0">
                <a:solidFill>
                  <a:schemeClr val="accent6"/>
                </a:solidFill>
              </a:rPr>
              <a:t> S., Clément S., Laurie V., Sarah G., </a:t>
            </a:r>
            <a:r>
              <a:rPr lang="en-US" sz="1600" dirty="0" err="1">
                <a:solidFill>
                  <a:schemeClr val="accent6"/>
                </a:solidFill>
              </a:rPr>
              <a:t>Adrien</a:t>
            </a:r>
            <a:r>
              <a:rPr lang="en-US" sz="1600" dirty="0">
                <a:solidFill>
                  <a:schemeClr val="accent6"/>
                </a:solidFill>
              </a:rPr>
              <a:t> B., </a:t>
            </a:r>
            <a:r>
              <a:rPr lang="en-US" sz="1600" dirty="0" err="1">
                <a:solidFill>
                  <a:schemeClr val="accent6"/>
                </a:solidFill>
              </a:rPr>
              <a:t>Romain</a:t>
            </a:r>
            <a:r>
              <a:rPr lang="en-US" sz="1600" dirty="0">
                <a:solidFill>
                  <a:schemeClr val="accent6"/>
                </a:solidFill>
              </a:rPr>
              <a:t> J., Justin M., </a:t>
            </a:r>
            <a:r>
              <a:rPr lang="en-US" sz="1600" dirty="0" err="1">
                <a:solidFill>
                  <a:schemeClr val="accent6"/>
                </a:solidFill>
              </a:rPr>
              <a:t>Théo</a:t>
            </a:r>
            <a:r>
              <a:rPr lang="en-US" sz="1600" dirty="0">
                <a:solidFill>
                  <a:schemeClr val="accent6"/>
                </a:solidFill>
              </a:rPr>
              <a:t> L., Mathis D., </a:t>
            </a:r>
            <a:r>
              <a:rPr lang="en-US" sz="1600" dirty="0" err="1">
                <a:solidFill>
                  <a:schemeClr val="accent6"/>
                </a:solidFill>
              </a:rPr>
              <a:t>Mathilde</a:t>
            </a:r>
            <a:r>
              <a:rPr lang="en-US" sz="1600" dirty="0">
                <a:solidFill>
                  <a:schemeClr val="accent6"/>
                </a:solidFill>
              </a:rPr>
              <a:t> S.</a:t>
            </a:r>
            <a:br>
              <a:rPr lang="en-US" sz="1600" dirty="0">
                <a:solidFill>
                  <a:schemeClr val="accent6"/>
                </a:solidFill>
              </a:rPr>
            </a:br>
            <a:r>
              <a:rPr lang="en-US" sz="1600" dirty="0" smtClean="0">
                <a:solidFill>
                  <a:schemeClr val="accent6"/>
                </a:solidFill>
              </a:rPr>
              <a:t> - France </a:t>
            </a:r>
          </a:p>
        </p:txBody>
      </p:sp>
    </p:spTree>
    <p:extLst>
      <p:ext uri="{BB962C8B-B14F-4D97-AF65-F5344CB8AC3E}">
        <p14:creationId xmlns:p14="http://schemas.microsoft.com/office/powerpoint/2010/main" val="475290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71253" y="777216"/>
            <a:ext cx="1627168" cy="584776"/>
          </a:xfrm>
          <a:prstGeom prst="rect">
            <a:avLst/>
          </a:prstGeom>
          <a:noFill/>
        </p:spPr>
        <p:txBody>
          <a:bodyPr wrap="none" rtlCol="0">
            <a:spAutoFit/>
          </a:bodyPr>
          <a:lstStyle/>
          <a:p>
            <a:r>
              <a:rPr lang="en-US" sz="3200" dirty="0" smtClean="0">
                <a:solidFill>
                  <a:schemeClr val="bg1"/>
                </a:solidFill>
              </a:rPr>
              <a:t>Personal</a:t>
            </a:r>
            <a:endParaRPr lang="en-US" sz="3200" dirty="0">
              <a:solidFill>
                <a:schemeClr val="bg1"/>
              </a:solidFill>
            </a:endParaRPr>
          </a:p>
        </p:txBody>
      </p:sp>
      <p:sp>
        <p:nvSpPr>
          <p:cNvPr id="13" name="TextBox 12"/>
          <p:cNvSpPr txBox="1"/>
          <p:nvPr/>
        </p:nvSpPr>
        <p:spPr>
          <a:xfrm>
            <a:off x="2601564" y="777216"/>
            <a:ext cx="1289335" cy="584776"/>
          </a:xfrm>
          <a:prstGeom prst="rect">
            <a:avLst/>
          </a:prstGeom>
          <a:noFill/>
        </p:spPr>
        <p:txBody>
          <a:bodyPr wrap="none" rtlCol="0">
            <a:spAutoFit/>
          </a:bodyPr>
          <a:lstStyle/>
          <a:p>
            <a:r>
              <a:rPr lang="en-US" sz="3200" dirty="0" smtClean="0">
                <a:solidFill>
                  <a:schemeClr val="bg1"/>
                </a:solidFill>
              </a:rPr>
              <a:t>School</a:t>
            </a:r>
            <a:endParaRPr lang="en-US" sz="3200" dirty="0">
              <a:solidFill>
                <a:schemeClr val="bg1"/>
              </a:solidFill>
            </a:endParaRPr>
          </a:p>
        </p:txBody>
      </p:sp>
      <p:sp>
        <p:nvSpPr>
          <p:cNvPr id="15" name="TextBox 14"/>
          <p:cNvSpPr txBox="1"/>
          <p:nvPr/>
        </p:nvSpPr>
        <p:spPr>
          <a:xfrm>
            <a:off x="4559404" y="752068"/>
            <a:ext cx="2124099" cy="584776"/>
          </a:xfrm>
          <a:prstGeom prst="rect">
            <a:avLst/>
          </a:prstGeom>
          <a:noFill/>
        </p:spPr>
        <p:txBody>
          <a:bodyPr wrap="none" rtlCol="0">
            <a:spAutoFit/>
          </a:bodyPr>
          <a:lstStyle/>
          <a:p>
            <a:r>
              <a:rPr lang="en-US" sz="3200" dirty="0" smtClean="0">
                <a:solidFill>
                  <a:schemeClr val="bg1"/>
                </a:solidFill>
              </a:rPr>
              <a:t>Community</a:t>
            </a:r>
            <a:endParaRPr lang="en-US" sz="3200" dirty="0">
              <a:solidFill>
                <a:schemeClr val="bg1"/>
              </a:solidFill>
            </a:endParaRPr>
          </a:p>
        </p:txBody>
      </p:sp>
      <p:sp>
        <p:nvSpPr>
          <p:cNvPr id="16" name="TextBox 15"/>
          <p:cNvSpPr txBox="1"/>
          <p:nvPr/>
        </p:nvSpPr>
        <p:spPr>
          <a:xfrm>
            <a:off x="7126557" y="777216"/>
            <a:ext cx="1260481" cy="584776"/>
          </a:xfrm>
          <a:prstGeom prst="rect">
            <a:avLst/>
          </a:prstGeom>
          <a:noFill/>
        </p:spPr>
        <p:txBody>
          <a:bodyPr wrap="none" rtlCol="0">
            <a:spAutoFit/>
          </a:bodyPr>
          <a:lstStyle/>
          <a:p>
            <a:r>
              <a:rPr lang="en-US" sz="3200" dirty="0" smtClean="0">
                <a:solidFill>
                  <a:schemeClr val="bg1"/>
                </a:solidFill>
              </a:rPr>
              <a:t>Global</a:t>
            </a:r>
            <a:endParaRPr lang="en-US" sz="3200" dirty="0">
              <a:solidFill>
                <a:schemeClr val="bg1"/>
              </a:solidFill>
            </a:endParaRPr>
          </a:p>
        </p:txBody>
      </p:sp>
      <p:cxnSp>
        <p:nvCxnSpPr>
          <p:cNvPr id="5" name="Straight Connector 4"/>
          <p:cNvCxnSpPr/>
          <p:nvPr/>
        </p:nvCxnSpPr>
        <p:spPr>
          <a:xfrm>
            <a:off x="2226690"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462632"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795519"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60286" y="1398399"/>
            <a:ext cx="8803393" cy="0"/>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Slide_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264142"/>
            <a:ext cx="9328576" cy="7208445"/>
          </a:xfrm>
          <a:prstGeom prst="rect">
            <a:avLst/>
          </a:prstGeom>
        </p:spPr>
      </p:pic>
      <p:sp>
        <p:nvSpPr>
          <p:cNvPr id="24" name="Title 1"/>
          <p:cNvSpPr txBox="1">
            <a:spLocks/>
          </p:cNvSpPr>
          <p:nvPr/>
        </p:nvSpPr>
        <p:spPr>
          <a:xfrm>
            <a:off x="734079" y="57150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Identify a Problem</a:t>
            </a:r>
            <a:endParaRPr lang="en-US" dirty="0">
              <a:solidFill>
                <a:schemeClr val="bg1"/>
              </a:solidFill>
            </a:endParaRPr>
          </a:p>
        </p:txBody>
      </p:sp>
      <p:sp>
        <p:nvSpPr>
          <p:cNvPr id="14" name="TextBox 13"/>
          <p:cNvSpPr txBox="1"/>
          <p:nvPr/>
        </p:nvSpPr>
        <p:spPr>
          <a:xfrm rot="21182658">
            <a:off x="104764" y="1457813"/>
            <a:ext cx="2455520" cy="830997"/>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en-US" sz="1600" b="1" dirty="0" smtClean="0">
                <a:solidFill>
                  <a:srgbClr val="53A935"/>
                </a:solidFill>
              </a:rPr>
              <a:t>Can’t find things in a purse</a:t>
            </a:r>
            <a:endParaRPr lang="en-US" sz="1600" b="1" dirty="0">
              <a:solidFill>
                <a:srgbClr val="53A935"/>
              </a:solidFill>
            </a:endParaRPr>
          </a:p>
          <a:p>
            <a:pPr algn="ctr"/>
            <a:r>
              <a:rPr lang="en-US" sz="1600" dirty="0" err="1" smtClean="0">
                <a:solidFill>
                  <a:schemeClr val="accent6"/>
                </a:solidFill>
              </a:rPr>
              <a:t>Marlie</a:t>
            </a:r>
            <a:r>
              <a:rPr lang="en-US" sz="1600" dirty="0" smtClean="0">
                <a:solidFill>
                  <a:schemeClr val="accent6"/>
                </a:solidFill>
              </a:rPr>
              <a:t> S.</a:t>
            </a:r>
          </a:p>
          <a:p>
            <a:pPr algn="ctr"/>
            <a:r>
              <a:rPr lang="en-US" sz="1600" dirty="0" smtClean="0">
                <a:solidFill>
                  <a:schemeClr val="accent6"/>
                </a:solidFill>
              </a:rPr>
              <a:t>- Mississippi, USA</a:t>
            </a:r>
          </a:p>
        </p:txBody>
      </p:sp>
      <p:sp>
        <p:nvSpPr>
          <p:cNvPr id="20" name="TextBox 19"/>
          <p:cNvSpPr txBox="1"/>
          <p:nvPr/>
        </p:nvSpPr>
        <p:spPr>
          <a:xfrm rot="214797">
            <a:off x="104765" y="2666053"/>
            <a:ext cx="1966621" cy="2308324"/>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600" b="1" dirty="0" smtClean="0">
                <a:solidFill>
                  <a:srgbClr val="53A935"/>
                </a:solidFill>
              </a:rPr>
              <a:t>Unorganized sports </a:t>
            </a:r>
          </a:p>
          <a:p>
            <a:pPr algn="ctr"/>
            <a:r>
              <a:rPr lang="en-US" sz="1600" b="1" dirty="0" smtClean="0">
                <a:solidFill>
                  <a:srgbClr val="53A935"/>
                </a:solidFill>
              </a:rPr>
              <a:t>equipment</a:t>
            </a:r>
          </a:p>
          <a:p>
            <a:pPr algn="ctr"/>
            <a:r>
              <a:rPr lang="en-US" sz="1600" dirty="0">
                <a:solidFill>
                  <a:schemeClr val="accent6"/>
                </a:solidFill>
              </a:rPr>
              <a:t>Pierre S., </a:t>
            </a:r>
            <a:r>
              <a:rPr lang="en-US" sz="1600" dirty="0" err="1">
                <a:solidFill>
                  <a:schemeClr val="accent6"/>
                </a:solidFill>
              </a:rPr>
              <a:t>Léa</a:t>
            </a:r>
            <a:r>
              <a:rPr lang="en-US" sz="1600" dirty="0">
                <a:solidFill>
                  <a:schemeClr val="accent6"/>
                </a:solidFill>
              </a:rPr>
              <a:t> S., Clément S., Laurie V., Sarah G., </a:t>
            </a:r>
            <a:r>
              <a:rPr lang="en-US" sz="1600" dirty="0" err="1">
                <a:solidFill>
                  <a:schemeClr val="accent6"/>
                </a:solidFill>
              </a:rPr>
              <a:t>Adrien</a:t>
            </a:r>
            <a:r>
              <a:rPr lang="en-US" sz="1600" dirty="0">
                <a:solidFill>
                  <a:schemeClr val="accent6"/>
                </a:solidFill>
              </a:rPr>
              <a:t> B., </a:t>
            </a:r>
            <a:r>
              <a:rPr lang="en-US" sz="1600" dirty="0" err="1">
                <a:solidFill>
                  <a:schemeClr val="accent6"/>
                </a:solidFill>
              </a:rPr>
              <a:t>Romain</a:t>
            </a:r>
            <a:r>
              <a:rPr lang="en-US" sz="1600" dirty="0">
                <a:solidFill>
                  <a:schemeClr val="accent6"/>
                </a:solidFill>
              </a:rPr>
              <a:t> J., Justin M., </a:t>
            </a:r>
            <a:r>
              <a:rPr lang="en-US" sz="1600" dirty="0" err="1">
                <a:solidFill>
                  <a:schemeClr val="accent6"/>
                </a:solidFill>
              </a:rPr>
              <a:t>Théo</a:t>
            </a:r>
            <a:r>
              <a:rPr lang="en-US" sz="1600" dirty="0">
                <a:solidFill>
                  <a:schemeClr val="accent6"/>
                </a:solidFill>
              </a:rPr>
              <a:t> L., Mathis D., </a:t>
            </a:r>
            <a:r>
              <a:rPr lang="en-US" sz="1600" dirty="0" err="1">
                <a:solidFill>
                  <a:schemeClr val="accent6"/>
                </a:solidFill>
              </a:rPr>
              <a:t>Mathilde</a:t>
            </a:r>
            <a:r>
              <a:rPr lang="en-US" sz="1600" dirty="0">
                <a:solidFill>
                  <a:schemeClr val="accent6"/>
                </a:solidFill>
              </a:rPr>
              <a:t> S.</a:t>
            </a:r>
            <a:br>
              <a:rPr lang="en-US" sz="1600" dirty="0">
                <a:solidFill>
                  <a:schemeClr val="accent6"/>
                </a:solidFill>
              </a:rPr>
            </a:br>
            <a:r>
              <a:rPr lang="en-US" sz="1600" dirty="0" smtClean="0">
                <a:solidFill>
                  <a:schemeClr val="accent6"/>
                </a:solidFill>
              </a:rPr>
              <a:t> - France </a:t>
            </a:r>
          </a:p>
        </p:txBody>
      </p:sp>
      <p:sp>
        <p:nvSpPr>
          <p:cNvPr id="21" name="TextBox 20"/>
          <p:cNvSpPr txBox="1"/>
          <p:nvPr/>
        </p:nvSpPr>
        <p:spPr>
          <a:xfrm rot="21352902">
            <a:off x="2177155" y="1649250"/>
            <a:ext cx="2369659" cy="1077218"/>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en-US" sz="1600" b="1" dirty="0" smtClean="0">
                <a:solidFill>
                  <a:srgbClr val="53A935"/>
                </a:solidFill>
              </a:rPr>
              <a:t>Desks too short for tall</a:t>
            </a:r>
          </a:p>
          <a:p>
            <a:pPr algn="ctr"/>
            <a:r>
              <a:rPr lang="en-US" sz="1600" b="1" dirty="0" smtClean="0">
                <a:solidFill>
                  <a:srgbClr val="53A935"/>
                </a:solidFill>
              </a:rPr>
              <a:t>students</a:t>
            </a:r>
            <a:endParaRPr lang="en-US" sz="1600" b="1" dirty="0">
              <a:solidFill>
                <a:srgbClr val="53A935"/>
              </a:solidFill>
            </a:endParaRPr>
          </a:p>
          <a:p>
            <a:pPr algn="ctr"/>
            <a:r>
              <a:rPr lang="en-US" sz="1600" dirty="0" err="1">
                <a:solidFill>
                  <a:schemeClr val="accent6"/>
                </a:solidFill>
              </a:rPr>
              <a:t>Laila</a:t>
            </a:r>
            <a:r>
              <a:rPr lang="en-US" sz="1600" dirty="0">
                <a:solidFill>
                  <a:schemeClr val="accent6"/>
                </a:solidFill>
              </a:rPr>
              <a:t> E., Angela A., Mitzi C.</a:t>
            </a:r>
            <a:br>
              <a:rPr lang="en-US" sz="1600" dirty="0">
                <a:solidFill>
                  <a:schemeClr val="accent6"/>
                </a:solidFill>
              </a:rPr>
            </a:br>
            <a:r>
              <a:rPr lang="en-US" sz="1600" dirty="0" smtClean="0">
                <a:solidFill>
                  <a:schemeClr val="accent6"/>
                </a:solidFill>
              </a:rPr>
              <a:t>- California</a:t>
            </a:r>
            <a:r>
              <a:rPr lang="en-US" sz="1600" dirty="0">
                <a:solidFill>
                  <a:schemeClr val="accent6"/>
                </a:solidFill>
              </a:rPr>
              <a:t>, USA </a:t>
            </a:r>
            <a:endParaRPr lang="en-US" sz="1600" dirty="0" smtClean="0">
              <a:solidFill>
                <a:schemeClr val="accent6"/>
              </a:solidFill>
            </a:endParaRPr>
          </a:p>
        </p:txBody>
      </p:sp>
      <p:sp>
        <p:nvSpPr>
          <p:cNvPr id="22" name="TextBox 21"/>
          <p:cNvSpPr txBox="1"/>
          <p:nvPr/>
        </p:nvSpPr>
        <p:spPr>
          <a:xfrm rot="21323872">
            <a:off x="4588987" y="2699000"/>
            <a:ext cx="2328983" cy="830997"/>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en-US" sz="1600" b="1" dirty="0" smtClean="0">
                <a:solidFill>
                  <a:srgbClr val="53A935"/>
                </a:solidFill>
              </a:rPr>
              <a:t>Trash around community</a:t>
            </a:r>
            <a:endParaRPr lang="en-US" sz="1600" b="1" dirty="0">
              <a:solidFill>
                <a:srgbClr val="53A935"/>
              </a:solidFill>
            </a:endParaRPr>
          </a:p>
          <a:p>
            <a:pPr algn="ctr"/>
            <a:r>
              <a:rPr lang="en-US" sz="1600" dirty="0">
                <a:solidFill>
                  <a:schemeClr val="accent6"/>
                </a:solidFill>
              </a:rPr>
              <a:t>Emily B., Abby T.</a:t>
            </a:r>
            <a:br>
              <a:rPr lang="en-US" sz="1600" dirty="0">
                <a:solidFill>
                  <a:schemeClr val="accent6"/>
                </a:solidFill>
              </a:rPr>
            </a:br>
            <a:r>
              <a:rPr lang="en-US" sz="1600" dirty="0" smtClean="0">
                <a:solidFill>
                  <a:schemeClr val="accent6"/>
                </a:solidFill>
              </a:rPr>
              <a:t>- Florida</a:t>
            </a:r>
            <a:r>
              <a:rPr lang="en-US" sz="1600" dirty="0">
                <a:solidFill>
                  <a:schemeClr val="accent6"/>
                </a:solidFill>
              </a:rPr>
              <a:t>, USA </a:t>
            </a:r>
            <a:endParaRPr lang="en-US" sz="1600" dirty="0" smtClean="0">
              <a:solidFill>
                <a:schemeClr val="accent6"/>
              </a:solidFill>
            </a:endParaRPr>
          </a:p>
        </p:txBody>
      </p:sp>
      <p:sp>
        <p:nvSpPr>
          <p:cNvPr id="25" name="TextBox 24"/>
          <p:cNvSpPr txBox="1"/>
          <p:nvPr/>
        </p:nvSpPr>
        <p:spPr>
          <a:xfrm>
            <a:off x="4299030" y="4365153"/>
            <a:ext cx="3135768" cy="107721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600" b="1" dirty="0">
                <a:solidFill>
                  <a:srgbClr val="53A935"/>
                </a:solidFill>
              </a:rPr>
              <a:t>driving wrong way on highway exit causing accidents </a:t>
            </a:r>
            <a:endParaRPr lang="en-US" sz="1600" b="1" dirty="0" smtClean="0">
              <a:solidFill>
                <a:srgbClr val="53A935"/>
              </a:solidFill>
            </a:endParaRPr>
          </a:p>
          <a:p>
            <a:pPr algn="ctr"/>
            <a:r>
              <a:rPr lang="en-US" sz="1600" dirty="0">
                <a:solidFill>
                  <a:schemeClr val="accent6"/>
                </a:solidFill>
              </a:rPr>
              <a:t>Charlotte J.</a:t>
            </a:r>
            <a:br>
              <a:rPr lang="en-US" sz="1600" dirty="0">
                <a:solidFill>
                  <a:schemeClr val="accent6"/>
                </a:solidFill>
              </a:rPr>
            </a:br>
            <a:r>
              <a:rPr lang="en-US" sz="1600" dirty="0" smtClean="0">
                <a:solidFill>
                  <a:schemeClr val="accent6"/>
                </a:solidFill>
              </a:rPr>
              <a:t>- California</a:t>
            </a:r>
            <a:r>
              <a:rPr lang="en-US" sz="1600" dirty="0">
                <a:solidFill>
                  <a:schemeClr val="accent6"/>
                </a:solidFill>
              </a:rPr>
              <a:t>, USA </a:t>
            </a:r>
            <a:endParaRPr lang="en-US" sz="1600" dirty="0" smtClean="0">
              <a:solidFill>
                <a:schemeClr val="accent6"/>
              </a:solidFill>
            </a:endParaRPr>
          </a:p>
        </p:txBody>
      </p:sp>
    </p:spTree>
    <p:extLst>
      <p:ext uri="{BB962C8B-B14F-4D97-AF65-F5344CB8AC3E}">
        <p14:creationId xmlns:p14="http://schemas.microsoft.com/office/powerpoint/2010/main" val="50846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4967</TotalTime>
  <Words>952</Words>
  <Application>Microsoft Office PowerPoint</Application>
  <PresentationFormat>On-screen Show (4:3)</PresentationFormat>
  <Paragraphs>166</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Helvetica Neue</vt:lpstr>
      <vt:lpstr>Helvetica Neue Light</vt:lpstr>
      <vt:lpstr>Office Theme</vt:lpstr>
      <vt:lpstr>PowerPoint Presentation</vt:lpstr>
      <vt:lpstr>Step 1: Think It</vt:lpstr>
      <vt:lpstr>Inventions Solve Problems</vt:lpstr>
      <vt:lpstr>Inventions Solve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That’s the 1st Step in the invention process.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Cooper</dc:creator>
  <cp:lastModifiedBy>Laura Woodside</cp:lastModifiedBy>
  <cp:revision>84</cp:revision>
  <cp:lastPrinted>2014-02-05T14:46:18Z</cp:lastPrinted>
  <dcterms:created xsi:type="dcterms:W3CDTF">2014-01-19T15:59:07Z</dcterms:created>
  <dcterms:modified xsi:type="dcterms:W3CDTF">2014-02-07T17:34:20Z</dcterms:modified>
</cp:coreProperties>
</file>