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8" r:id="rId3"/>
    <p:sldId id="257" r:id="rId4"/>
    <p:sldId id="288" r:id="rId5"/>
    <p:sldId id="287" r:id="rId6"/>
    <p:sldId id="289" r:id="rId7"/>
    <p:sldId id="286" r:id="rId8"/>
    <p:sldId id="285" r:id="rId9"/>
    <p:sldId id="281" r:id="rId10"/>
  </p:sldIdLst>
  <p:sldSz cx="9144000" cy="6858000" type="screen4x3"/>
  <p:notesSz cx="7077075" cy="93694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7C08"/>
    <a:srgbClr val="76A1DF"/>
    <a:srgbClr val="537BC1"/>
    <a:srgbClr val="16A517"/>
    <a:srgbClr val="15A617"/>
    <a:srgbClr val="76A1E0"/>
    <a:srgbClr val="16AC18"/>
    <a:srgbClr val="16AB1E"/>
    <a:srgbClr val="F06510"/>
    <a:srgbClr val="6B93C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0" autoAdjust="0"/>
    <p:restoredTop sz="87257" autoAdjust="0"/>
  </p:normalViewPr>
  <p:slideViewPr>
    <p:cSldViewPr snapToGrid="0" snapToObjects="1">
      <p:cViewPr varScale="1">
        <p:scale>
          <a:sx n="61" d="100"/>
          <a:sy n="61" d="100"/>
        </p:scale>
        <p:origin x="1518"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471"/>
          </a:xfrm>
          <a:prstGeom prst="rect">
            <a:avLst/>
          </a:prstGeom>
        </p:spPr>
        <p:txBody>
          <a:bodyPr vert="horz" lIns="93973" tIns="46986" rIns="93973" bIns="46986" rtlCol="0"/>
          <a:lstStyle>
            <a:lvl1pPr algn="l">
              <a:defRPr sz="1200"/>
            </a:lvl1pPr>
          </a:lstStyle>
          <a:p>
            <a:endParaRPr lang="en-US"/>
          </a:p>
        </p:txBody>
      </p:sp>
      <p:sp>
        <p:nvSpPr>
          <p:cNvPr id="3" name="Date Placeholder 2"/>
          <p:cNvSpPr>
            <a:spLocks noGrp="1"/>
          </p:cNvSpPr>
          <p:nvPr>
            <p:ph type="dt" idx="1"/>
          </p:nvPr>
        </p:nvSpPr>
        <p:spPr>
          <a:xfrm>
            <a:off x="4008705" y="0"/>
            <a:ext cx="3066733" cy="468471"/>
          </a:xfrm>
          <a:prstGeom prst="rect">
            <a:avLst/>
          </a:prstGeom>
        </p:spPr>
        <p:txBody>
          <a:bodyPr vert="horz" lIns="93973" tIns="46986" rIns="93973" bIns="46986" rtlCol="0"/>
          <a:lstStyle>
            <a:lvl1pPr algn="r">
              <a:defRPr sz="1200"/>
            </a:lvl1pPr>
          </a:lstStyle>
          <a:p>
            <a:fld id="{10872E3C-EEAF-D54B-8AD7-55EF4A16BBE3}" type="datetimeFigureOut">
              <a:rPr lang="en-US" smtClean="0"/>
              <a:t>1/7/2016</a:t>
            </a:fld>
            <a:endParaRPr lang="en-US"/>
          </a:p>
        </p:txBody>
      </p:sp>
      <p:sp>
        <p:nvSpPr>
          <p:cNvPr id="4" name="Slide Image Placeholder 3"/>
          <p:cNvSpPr>
            <a:spLocks noGrp="1" noRot="1" noChangeAspect="1"/>
          </p:cNvSpPr>
          <p:nvPr>
            <p:ph type="sldImg" idx="2"/>
          </p:nvPr>
        </p:nvSpPr>
        <p:spPr>
          <a:xfrm>
            <a:off x="1196975" y="703263"/>
            <a:ext cx="4683125" cy="3513137"/>
          </a:xfrm>
          <a:prstGeom prst="rect">
            <a:avLst/>
          </a:prstGeom>
          <a:noFill/>
          <a:ln w="12700">
            <a:solidFill>
              <a:prstClr val="black"/>
            </a:solidFill>
          </a:ln>
        </p:spPr>
        <p:txBody>
          <a:bodyPr vert="horz" lIns="93973" tIns="46986" rIns="93973" bIns="46986" rtlCol="0" anchor="ctr"/>
          <a:lstStyle/>
          <a:p>
            <a:endParaRPr lang="en-US"/>
          </a:p>
        </p:txBody>
      </p:sp>
      <p:sp>
        <p:nvSpPr>
          <p:cNvPr id="5" name="Notes Placeholder 4"/>
          <p:cNvSpPr>
            <a:spLocks noGrp="1"/>
          </p:cNvSpPr>
          <p:nvPr>
            <p:ph type="body" sz="quarter" idx="3"/>
          </p:nvPr>
        </p:nvSpPr>
        <p:spPr>
          <a:xfrm>
            <a:off x="707708" y="4450477"/>
            <a:ext cx="5661660" cy="4216241"/>
          </a:xfrm>
          <a:prstGeom prst="rect">
            <a:avLst/>
          </a:prstGeom>
        </p:spPr>
        <p:txBody>
          <a:bodyPr vert="horz" lIns="93973" tIns="46986" rIns="93973" bIns="469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9328"/>
            <a:ext cx="3066733" cy="468471"/>
          </a:xfrm>
          <a:prstGeom prst="rect">
            <a:avLst/>
          </a:prstGeom>
        </p:spPr>
        <p:txBody>
          <a:bodyPr vert="horz" lIns="93973" tIns="46986" rIns="93973" bIns="46986"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9328"/>
            <a:ext cx="3066733" cy="468471"/>
          </a:xfrm>
          <a:prstGeom prst="rect">
            <a:avLst/>
          </a:prstGeom>
        </p:spPr>
        <p:txBody>
          <a:bodyPr vert="horz" lIns="93973" tIns="46986" rIns="93973" bIns="46986" rtlCol="0" anchor="b"/>
          <a:lstStyle>
            <a:lvl1pPr algn="r">
              <a:defRPr sz="1200"/>
            </a:lvl1pPr>
          </a:lstStyle>
          <a:p>
            <a:fld id="{07EC26DC-8E2B-714D-A059-D53462F42D1D}" type="slidenum">
              <a:rPr lang="en-US" smtClean="0"/>
              <a:t>‹#›</a:t>
            </a:fld>
            <a:endParaRPr lang="en-US"/>
          </a:p>
        </p:txBody>
      </p:sp>
    </p:spTree>
    <p:extLst>
      <p:ext uri="{BB962C8B-B14F-4D97-AF65-F5344CB8AC3E}">
        <p14:creationId xmlns:p14="http://schemas.microsoft.com/office/powerpoint/2010/main" val="338652874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smtClean="0">
                <a:ea typeface="+mn-ea"/>
                <a:cs typeface="+mn-cs"/>
              </a:rPr>
              <a:t>Step</a:t>
            </a:r>
            <a:r>
              <a:rPr lang="en-US" b="1" baseline="0" dirty="0" smtClean="0">
                <a:ea typeface="+mn-ea"/>
                <a:cs typeface="+mn-cs"/>
              </a:rPr>
              <a:t> 6: Tweak It</a:t>
            </a:r>
            <a:endParaRPr lang="en-US" b="1" dirty="0">
              <a:ea typeface="+mn-ea"/>
              <a:cs typeface="+mn-cs"/>
            </a:endParaRPr>
          </a:p>
        </p:txBody>
      </p:sp>
      <p:sp>
        <p:nvSpPr>
          <p:cNvPr id="4" name="Slide Number Placeholder 3"/>
          <p:cNvSpPr>
            <a:spLocks noGrp="1"/>
          </p:cNvSpPr>
          <p:nvPr>
            <p:ph type="sldNum" sz="quarter" idx="10"/>
          </p:nvPr>
        </p:nvSpPr>
        <p:spPr/>
        <p:txBody>
          <a:bodyPr/>
          <a:lstStyle/>
          <a:p>
            <a:fld id="{07EC26DC-8E2B-714D-A059-D53462F42D1D}" type="slidenum">
              <a:rPr lang="en-US" smtClean="0"/>
              <a:t>1</a:t>
            </a:fld>
            <a:endParaRPr lang="en-US"/>
          </a:p>
        </p:txBody>
      </p:sp>
    </p:spTree>
    <p:extLst>
      <p:ext uri="{BB962C8B-B14F-4D97-AF65-F5344CB8AC3E}">
        <p14:creationId xmlns:p14="http://schemas.microsoft.com/office/powerpoint/2010/main" val="561765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9864">
              <a:defRPr/>
            </a:pPr>
            <a:r>
              <a:rPr lang="en-US" dirty="0"/>
              <a:t>In this lesson, you are going to learn how to complete the sixth step in the invention process, TWEAK IT, by using the results of your tests to improve your invention. . </a:t>
            </a:r>
          </a:p>
        </p:txBody>
      </p:sp>
      <p:sp>
        <p:nvSpPr>
          <p:cNvPr id="4" name="Slide Number Placeholder 3"/>
          <p:cNvSpPr>
            <a:spLocks noGrp="1"/>
          </p:cNvSpPr>
          <p:nvPr>
            <p:ph type="sldNum" sz="quarter" idx="10"/>
          </p:nvPr>
        </p:nvSpPr>
        <p:spPr/>
        <p:txBody>
          <a:bodyPr/>
          <a:lstStyle/>
          <a:p>
            <a:fld id="{07EC26DC-8E2B-714D-A059-D53462F42D1D}" type="slidenum">
              <a:rPr lang="en-US" smtClean="0"/>
              <a:t>2</a:t>
            </a:fld>
            <a:endParaRPr lang="en-US"/>
          </a:p>
        </p:txBody>
      </p:sp>
    </p:spTree>
    <p:extLst>
      <p:ext uri="{BB962C8B-B14F-4D97-AF65-F5344CB8AC3E}">
        <p14:creationId xmlns:p14="http://schemas.microsoft.com/office/powerpoint/2010/main" val="448052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Inventors rarely get an invention right on the first try!  Most inventors test and tweak their inventions many times to work out all the kinks so that their solution that can become a real product.  </a:t>
            </a:r>
          </a:p>
          <a:p>
            <a:r>
              <a:rPr lang="en-US" dirty="0"/>
              <a:t> </a:t>
            </a:r>
          </a:p>
          <a:p>
            <a:r>
              <a:rPr lang="en-US" dirty="0"/>
              <a:t>In fact, when Thomas Edison first invented the light bulb, it only lasted 40 hours.</a:t>
            </a:r>
            <a:r>
              <a:rPr lang="en-US" dirty="0" smtClean="0">
                <a:effectLst/>
              </a:rPr>
              <a:t> </a:t>
            </a:r>
            <a:endParaRPr lang="en-US" dirty="0">
              <a:effectLst/>
            </a:endParaRPr>
          </a:p>
        </p:txBody>
      </p:sp>
      <p:sp>
        <p:nvSpPr>
          <p:cNvPr id="4" name="Slide Number Placeholder 3"/>
          <p:cNvSpPr>
            <a:spLocks noGrp="1"/>
          </p:cNvSpPr>
          <p:nvPr>
            <p:ph type="sldNum" sz="quarter" idx="10"/>
          </p:nvPr>
        </p:nvSpPr>
        <p:spPr/>
        <p:txBody>
          <a:bodyPr/>
          <a:lstStyle/>
          <a:p>
            <a:fld id="{07EC26DC-8E2B-714D-A059-D53462F42D1D}" type="slidenum">
              <a:rPr lang="en-US" smtClean="0"/>
              <a:t>3</a:t>
            </a:fld>
            <a:endParaRPr lang="en-US"/>
          </a:p>
        </p:txBody>
      </p:sp>
    </p:spTree>
    <p:extLst>
      <p:ext uri="{BB962C8B-B14F-4D97-AF65-F5344CB8AC3E}">
        <p14:creationId xmlns:p14="http://schemas.microsoft.com/office/powerpoint/2010/main" val="2224879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testing and tweaking the light bulb many times, he finally got it to last over 1200 hours.</a:t>
            </a:r>
          </a:p>
          <a:p>
            <a:r>
              <a:rPr lang="en-US" dirty="0"/>
              <a:t> </a:t>
            </a:r>
          </a:p>
          <a:p>
            <a:r>
              <a:rPr lang="en-US" dirty="0"/>
              <a:t>How do you think your invention will perform? Now it’s time to think about </a:t>
            </a:r>
            <a:r>
              <a:rPr lang="en-US" dirty="0" smtClean="0"/>
              <a:t>those test </a:t>
            </a:r>
            <a:r>
              <a:rPr lang="en-US" dirty="0"/>
              <a:t>results and come up with solutions to </a:t>
            </a:r>
            <a:r>
              <a:rPr lang="en-US" dirty="0" smtClean="0"/>
              <a:t>make your invention even</a:t>
            </a:r>
            <a:r>
              <a:rPr lang="en-US" baseline="0" dirty="0" smtClean="0"/>
              <a:t> </a:t>
            </a:r>
            <a:r>
              <a:rPr lang="en-US" dirty="0" smtClean="0"/>
              <a:t>better</a:t>
            </a:r>
            <a:r>
              <a:rPr lang="en-US" dirty="0"/>
              <a:t>.</a:t>
            </a:r>
          </a:p>
        </p:txBody>
      </p:sp>
      <p:sp>
        <p:nvSpPr>
          <p:cNvPr id="4" name="Slide Number Placeholder 3"/>
          <p:cNvSpPr>
            <a:spLocks noGrp="1"/>
          </p:cNvSpPr>
          <p:nvPr>
            <p:ph type="sldNum" sz="quarter" idx="10"/>
          </p:nvPr>
        </p:nvSpPr>
        <p:spPr/>
        <p:txBody>
          <a:bodyPr/>
          <a:lstStyle/>
          <a:p>
            <a:fld id="{07EC26DC-8E2B-714D-A059-D53462F42D1D}" type="slidenum">
              <a:rPr lang="en-US" smtClean="0"/>
              <a:t>4</a:t>
            </a:fld>
            <a:endParaRPr lang="en-US"/>
          </a:p>
        </p:txBody>
      </p:sp>
    </p:spTree>
    <p:extLst>
      <p:ext uri="{BB962C8B-B14F-4D97-AF65-F5344CB8AC3E}">
        <p14:creationId xmlns:p14="http://schemas.microsoft.com/office/powerpoint/2010/main" val="2224879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past </a:t>
            </a:r>
            <a:r>
              <a:rPr lang="en-US" dirty="0" err="1"/>
              <a:t>ePals</a:t>
            </a:r>
            <a:r>
              <a:rPr lang="en-US" dirty="0"/>
              <a:t> Invent It Contests, students like you have tweaked their prototypes in many ways.  </a:t>
            </a:r>
          </a:p>
          <a:p>
            <a:pPr lvl="0"/>
            <a:r>
              <a:rPr lang="en-US" dirty="0" smtClean="0"/>
              <a:t>Anna </a:t>
            </a:r>
            <a:r>
              <a:rPr lang="en-US" dirty="0"/>
              <a:t>and </a:t>
            </a:r>
            <a:r>
              <a:rPr lang="en-US" dirty="0" smtClean="0"/>
              <a:t>Mia, both 10 years old, </a:t>
            </a:r>
            <a:r>
              <a:rPr lang="en-US" dirty="0"/>
              <a:t>tweaked their </a:t>
            </a:r>
            <a:r>
              <a:rPr lang="en-US" dirty="0" smtClean="0"/>
              <a:t> “Better Binder” </a:t>
            </a:r>
            <a:r>
              <a:rPr lang="en-US" dirty="0"/>
              <a:t>by sewing the edges to improve the overall strength of their product. </a:t>
            </a:r>
            <a:endParaRPr lang="en-US" dirty="0" smtClean="0">
              <a:effectLst/>
            </a:endParaRPr>
          </a:p>
          <a:p>
            <a:endParaRPr lang="en-US" dirty="0">
              <a:effectLst/>
            </a:endParaRPr>
          </a:p>
        </p:txBody>
      </p:sp>
      <p:sp>
        <p:nvSpPr>
          <p:cNvPr id="4" name="Slide Number Placeholder 3"/>
          <p:cNvSpPr>
            <a:spLocks noGrp="1"/>
          </p:cNvSpPr>
          <p:nvPr>
            <p:ph type="sldNum" sz="quarter" idx="10"/>
          </p:nvPr>
        </p:nvSpPr>
        <p:spPr/>
        <p:txBody>
          <a:bodyPr/>
          <a:lstStyle/>
          <a:p>
            <a:fld id="{07EC26DC-8E2B-714D-A059-D53462F42D1D}" type="slidenum">
              <a:rPr lang="en-US" smtClean="0"/>
              <a:t>5</a:t>
            </a:fld>
            <a:endParaRPr lang="en-US"/>
          </a:p>
        </p:txBody>
      </p:sp>
    </p:spTree>
    <p:extLst>
      <p:ext uri="{BB962C8B-B14F-4D97-AF65-F5344CB8AC3E}">
        <p14:creationId xmlns:p14="http://schemas.microsoft.com/office/powerpoint/2010/main" val="2224879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13-year-old </a:t>
            </a:r>
            <a:r>
              <a:rPr lang="en-US" dirty="0"/>
              <a:t>Chase knew from his testing that his </a:t>
            </a:r>
            <a:r>
              <a:rPr lang="en-US" dirty="0" smtClean="0"/>
              <a:t>travois</a:t>
            </a:r>
            <a:r>
              <a:rPr lang="en-US" baseline="0" dirty="0" smtClean="0"/>
              <a:t> </a:t>
            </a:r>
            <a:r>
              <a:rPr lang="en-US" dirty="0" smtClean="0"/>
              <a:t>wasn’t </a:t>
            </a:r>
            <a:r>
              <a:rPr lang="en-US" dirty="0"/>
              <a:t>strong </a:t>
            </a:r>
            <a:r>
              <a:rPr lang="en-US" dirty="0" smtClean="0"/>
              <a:t>enough to carry children, </a:t>
            </a:r>
            <a:r>
              <a:rPr lang="en-US" dirty="0"/>
              <a:t>so he reinforced it with steel.</a:t>
            </a:r>
            <a:endParaRPr lang="en-US" dirty="0" smtClean="0">
              <a:effectLst/>
            </a:endParaRPr>
          </a:p>
          <a:p>
            <a:endParaRPr lang="en-US" dirty="0">
              <a:effectLst/>
            </a:endParaRPr>
          </a:p>
        </p:txBody>
      </p:sp>
      <p:sp>
        <p:nvSpPr>
          <p:cNvPr id="4" name="Slide Number Placeholder 3"/>
          <p:cNvSpPr>
            <a:spLocks noGrp="1"/>
          </p:cNvSpPr>
          <p:nvPr>
            <p:ph type="sldNum" sz="quarter" idx="10"/>
          </p:nvPr>
        </p:nvSpPr>
        <p:spPr/>
        <p:txBody>
          <a:bodyPr/>
          <a:lstStyle/>
          <a:p>
            <a:fld id="{07EC26DC-8E2B-714D-A059-D53462F42D1D}" type="slidenum">
              <a:rPr lang="en-US" smtClean="0"/>
              <a:t>6</a:t>
            </a:fld>
            <a:endParaRPr lang="en-US"/>
          </a:p>
        </p:txBody>
      </p:sp>
    </p:spTree>
    <p:extLst>
      <p:ext uri="{BB962C8B-B14F-4D97-AF65-F5344CB8AC3E}">
        <p14:creationId xmlns:p14="http://schemas.microsoft.com/office/powerpoint/2010/main" val="2224879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tweak your invention, start by reviewing your test results.</a:t>
            </a:r>
          </a:p>
          <a:p>
            <a:pPr marL="171450" lvl="0" indent="-171450">
              <a:buFont typeface="Arial" charset="0"/>
              <a:buChar char="•"/>
            </a:pPr>
            <a:r>
              <a:rPr lang="en-US" dirty="0"/>
              <a:t>List each weaknesses you discovered.</a:t>
            </a:r>
            <a:endParaRPr lang="en-US" dirty="0" smtClean="0">
              <a:effectLst/>
            </a:endParaRPr>
          </a:p>
          <a:p>
            <a:pPr marL="171450" lvl="0" indent="-171450">
              <a:buFont typeface="Arial" charset="0"/>
              <a:buChar char="•"/>
            </a:pPr>
            <a:r>
              <a:rPr lang="en-US" dirty="0"/>
              <a:t>Next to each weakness, brainstorm “fixes” that could address that weakness and improve your invention.</a:t>
            </a:r>
            <a:endParaRPr lang="en-US" dirty="0" smtClean="0">
              <a:effectLst/>
            </a:endParaRPr>
          </a:p>
          <a:p>
            <a:pPr marL="171450" lvl="0" indent="-171450">
              <a:buFont typeface="Arial" charset="0"/>
              <a:buChar char="•"/>
            </a:pPr>
            <a:r>
              <a:rPr lang="en-US" dirty="0"/>
              <a:t>Identify and locate materials you may need.</a:t>
            </a:r>
            <a:endParaRPr lang="en-US" dirty="0" smtClean="0">
              <a:effectLst/>
            </a:endParaRPr>
          </a:p>
          <a:p>
            <a:pPr marL="171450" lvl="0" indent="-171450">
              <a:buFont typeface="Arial" charset="0"/>
              <a:buChar char="•"/>
            </a:pPr>
            <a:r>
              <a:rPr lang="en-US" dirty="0" smtClean="0"/>
              <a:t>Adjust your </a:t>
            </a:r>
            <a:r>
              <a:rPr lang="en-US" dirty="0"/>
              <a:t>prototype to make it function better.</a:t>
            </a:r>
            <a:endParaRPr lang="en-US" dirty="0" smtClean="0">
              <a:effectLst/>
            </a:endParaRPr>
          </a:p>
          <a:p>
            <a:pPr marL="171450" lvl="0" indent="-171450">
              <a:buFont typeface="Arial" charset="0"/>
              <a:buChar char="•"/>
            </a:pPr>
            <a:r>
              <a:rPr lang="en-US" dirty="0"/>
              <a:t>Ask </a:t>
            </a:r>
            <a:r>
              <a:rPr lang="en-US" dirty="0" smtClean="0"/>
              <a:t>friends </a:t>
            </a:r>
            <a:r>
              <a:rPr lang="en-US" dirty="0"/>
              <a:t>or others you polled to try your prototype and share their thoughts.</a:t>
            </a:r>
            <a:endParaRPr lang="en-US" dirty="0" smtClean="0">
              <a:effectLst/>
            </a:endParaRPr>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07EC26DC-8E2B-714D-A059-D53462F42D1D}" type="slidenum">
              <a:rPr lang="en-US" smtClean="0"/>
              <a:t>7</a:t>
            </a:fld>
            <a:endParaRPr lang="en-US"/>
          </a:p>
        </p:txBody>
      </p:sp>
    </p:spTree>
    <p:extLst>
      <p:ext uri="{BB962C8B-B14F-4D97-AF65-F5344CB8AC3E}">
        <p14:creationId xmlns:p14="http://schemas.microsoft.com/office/powerpoint/2010/main" val="448052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 started right now by determining what types of </a:t>
            </a:r>
            <a:r>
              <a:rPr lang="en-US" dirty="0" smtClean="0"/>
              <a:t>tweaking </a:t>
            </a:r>
            <a:r>
              <a:rPr lang="en-US" dirty="0"/>
              <a:t>you need to do on your </a:t>
            </a:r>
            <a:r>
              <a:rPr lang="en-US" dirty="0" smtClean="0"/>
              <a:t>prototype based on your test results.  </a:t>
            </a:r>
            <a:r>
              <a:rPr lang="en-US" dirty="0"/>
              <a:t>Once you’ve decided on the right </a:t>
            </a:r>
            <a:r>
              <a:rPr lang="en-US" dirty="0" smtClean="0"/>
              <a:t>tweaks, make</a:t>
            </a:r>
            <a:r>
              <a:rPr lang="en-US" baseline="0" dirty="0" smtClean="0"/>
              <a:t> them happen</a:t>
            </a:r>
            <a:r>
              <a:rPr lang="en-US" dirty="0" smtClean="0"/>
              <a:t>!  Then, conduct </a:t>
            </a:r>
            <a:r>
              <a:rPr lang="en-US" dirty="0"/>
              <a:t>your tests </a:t>
            </a:r>
            <a:r>
              <a:rPr lang="en-US" baseline="0" dirty="0" smtClean="0"/>
              <a:t>again </a:t>
            </a:r>
            <a:r>
              <a:rPr lang="en-US" dirty="0" smtClean="0"/>
              <a:t>and </a:t>
            </a:r>
            <a:r>
              <a:rPr lang="en-US" dirty="0"/>
              <a:t>document the results with notes in your </a:t>
            </a:r>
            <a:r>
              <a:rPr lang="en-US" dirty="0" smtClean="0"/>
              <a:t>Inventor’s </a:t>
            </a:r>
            <a:r>
              <a:rPr lang="en-US" dirty="0"/>
              <a:t>N</a:t>
            </a:r>
            <a:r>
              <a:rPr lang="en-US" dirty="0" smtClean="0"/>
              <a:t>otebook</a:t>
            </a:r>
            <a:r>
              <a:rPr lang="en-US" dirty="0"/>
              <a:t>, photos, and/or videos so you have a record of the improvements you made as you tweaked your invention.  Report these changes in your entry so that judges can see your work.</a:t>
            </a:r>
          </a:p>
          <a:p>
            <a:r>
              <a:rPr lang="en-US" dirty="0"/>
              <a:t> </a:t>
            </a:r>
          </a:p>
          <a:p>
            <a:r>
              <a:rPr lang="en-US" dirty="0"/>
              <a:t> </a:t>
            </a:r>
          </a:p>
          <a:p>
            <a:r>
              <a:rPr lang="en-US" dirty="0"/>
              <a:t> </a:t>
            </a:r>
          </a:p>
        </p:txBody>
      </p:sp>
      <p:sp>
        <p:nvSpPr>
          <p:cNvPr id="4" name="Slide Number Placeholder 3"/>
          <p:cNvSpPr>
            <a:spLocks noGrp="1"/>
          </p:cNvSpPr>
          <p:nvPr>
            <p:ph type="sldNum" sz="quarter" idx="10"/>
          </p:nvPr>
        </p:nvSpPr>
        <p:spPr/>
        <p:txBody>
          <a:bodyPr/>
          <a:lstStyle/>
          <a:p>
            <a:fld id="{07EC26DC-8E2B-714D-A059-D53462F42D1D}" type="slidenum">
              <a:rPr lang="en-US" smtClean="0"/>
              <a:t>8</a:t>
            </a:fld>
            <a:endParaRPr lang="en-US"/>
          </a:p>
        </p:txBody>
      </p:sp>
    </p:spTree>
    <p:extLst>
      <p:ext uri="{BB962C8B-B14F-4D97-AF65-F5344CB8AC3E}">
        <p14:creationId xmlns:p14="http://schemas.microsoft.com/office/powerpoint/2010/main" val="2743059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you know how to complete step six of the invention </a:t>
            </a:r>
            <a:r>
              <a:rPr lang="en-US" dirty="0" smtClean="0"/>
              <a:t>process,</a:t>
            </a:r>
            <a:r>
              <a:rPr lang="en-US" baseline="0" dirty="0" smtClean="0"/>
              <a:t> </a:t>
            </a:r>
            <a:r>
              <a:rPr lang="en-US" dirty="0" smtClean="0"/>
              <a:t>TWEAK IT,</a:t>
            </a:r>
            <a:r>
              <a:rPr lang="en-US" baseline="0" dirty="0" smtClean="0"/>
              <a:t> </a:t>
            </a:r>
            <a:r>
              <a:rPr lang="en-US" dirty="0" smtClean="0"/>
              <a:t>by </a:t>
            </a:r>
            <a:r>
              <a:rPr lang="en-US" dirty="0"/>
              <a:t>adjusting your prototype and improving your invention!</a:t>
            </a:r>
          </a:p>
          <a:p>
            <a:r>
              <a:rPr lang="en-US" dirty="0"/>
              <a:t> </a:t>
            </a:r>
          </a:p>
        </p:txBody>
      </p:sp>
      <p:sp>
        <p:nvSpPr>
          <p:cNvPr id="4" name="Slide Number Placeholder 3"/>
          <p:cNvSpPr>
            <a:spLocks noGrp="1"/>
          </p:cNvSpPr>
          <p:nvPr>
            <p:ph type="sldNum" sz="quarter" idx="10"/>
          </p:nvPr>
        </p:nvSpPr>
        <p:spPr/>
        <p:txBody>
          <a:bodyPr/>
          <a:lstStyle/>
          <a:p>
            <a:fld id="{07EC26DC-8E2B-714D-A059-D53462F42D1D}" type="slidenum">
              <a:rPr lang="en-US" smtClean="0"/>
              <a:t>9</a:t>
            </a:fld>
            <a:endParaRPr lang="en-US"/>
          </a:p>
        </p:txBody>
      </p:sp>
    </p:spTree>
    <p:extLst>
      <p:ext uri="{BB962C8B-B14F-4D97-AF65-F5344CB8AC3E}">
        <p14:creationId xmlns:p14="http://schemas.microsoft.com/office/powerpoint/2010/main" val="448052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3C4704-1629-4540-9AFC-FD3BCD45BBB7}" type="datetimeFigureOut">
              <a:rPr lang="en-US" smtClean="0"/>
              <a:t>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0380F-03B3-2F42-B880-482C76FBD6DD}" type="slidenum">
              <a:rPr lang="en-US" smtClean="0"/>
              <a:t>‹#›</a:t>
            </a:fld>
            <a:endParaRPr lang="en-US"/>
          </a:p>
        </p:txBody>
      </p:sp>
    </p:spTree>
    <p:extLst>
      <p:ext uri="{BB962C8B-B14F-4D97-AF65-F5344CB8AC3E}">
        <p14:creationId xmlns:p14="http://schemas.microsoft.com/office/powerpoint/2010/main" val="1377396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3C4704-1629-4540-9AFC-FD3BCD45BBB7}" type="datetimeFigureOut">
              <a:rPr lang="en-US" smtClean="0"/>
              <a:t>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0380F-03B3-2F42-B880-482C76FBD6DD}" type="slidenum">
              <a:rPr lang="en-US" smtClean="0"/>
              <a:t>‹#›</a:t>
            </a:fld>
            <a:endParaRPr lang="en-US"/>
          </a:p>
        </p:txBody>
      </p:sp>
    </p:spTree>
    <p:extLst>
      <p:ext uri="{BB962C8B-B14F-4D97-AF65-F5344CB8AC3E}">
        <p14:creationId xmlns:p14="http://schemas.microsoft.com/office/powerpoint/2010/main" val="1762083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3C4704-1629-4540-9AFC-FD3BCD45BBB7}" type="datetimeFigureOut">
              <a:rPr lang="en-US" smtClean="0"/>
              <a:t>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0380F-03B3-2F42-B880-482C76FBD6DD}" type="slidenum">
              <a:rPr lang="en-US" smtClean="0"/>
              <a:t>‹#›</a:t>
            </a:fld>
            <a:endParaRPr lang="en-US"/>
          </a:p>
        </p:txBody>
      </p:sp>
    </p:spTree>
    <p:extLst>
      <p:ext uri="{BB962C8B-B14F-4D97-AF65-F5344CB8AC3E}">
        <p14:creationId xmlns:p14="http://schemas.microsoft.com/office/powerpoint/2010/main" val="581676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3C4704-1629-4540-9AFC-FD3BCD45BBB7}" type="datetimeFigureOut">
              <a:rPr lang="en-US" smtClean="0"/>
              <a:t>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0380F-03B3-2F42-B880-482C76FBD6DD}" type="slidenum">
              <a:rPr lang="en-US" smtClean="0"/>
              <a:t>‹#›</a:t>
            </a:fld>
            <a:endParaRPr lang="en-US"/>
          </a:p>
        </p:txBody>
      </p:sp>
    </p:spTree>
    <p:extLst>
      <p:ext uri="{BB962C8B-B14F-4D97-AF65-F5344CB8AC3E}">
        <p14:creationId xmlns:p14="http://schemas.microsoft.com/office/powerpoint/2010/main" val="2203237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3C4704-1629-4540-9AFC-FD3BCD45BBB7}" type="datetimeFigureOut">
              <a:rPr lang="en-US" smtClean="0"/>
              <a:t>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0380F-03B3-2F42-B880-482C76FBD6DD}" type="slidenum">
              <a:rPr lang="en-US" smtClean="0"/>
              <a:t>‹#›</a:t>
            </a:fld>
            <a:endParaRPr lang="en-US"/>
          </a:p>
        </p:txBody>
      </p:sp>
    </p:spTree>
    <p:extLst>
      <p:ext uri="{BB962C8B-B14F-4D97-AF65-F5344CB8AC3E}">
        <p14:creationId xmlns:p14="http://schemas.microsoft.com/office/powerpoint/2010/main" val="58383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3C4704-1629-4540-9AFC-FD3BCD45BBB7}" type="datetimeFigureOut">
              <a:rPr lang="en-US" smtClean="0"/>
              <a:t>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B0380F-03B3-2F42-B880-482C76FBD6DD}" type="slidenum">
              <a:rPr lang="en-US" smtClean="0"/>
              <a:t>‹#›</a:t>
            </a:fld>
            <a:endParaRPr lang="en-US"/>
          </a:p>
        </p:txBody>
      </p:sp>
    </p:spTree>
    <p:extLst>
      <p:ext uri="{BB962C8B-B14F-4D97-AF65-F5344CB8AC3E}">
        <p14:creationId xmlns:p14="http://schemas.microsoft.com/office/powerpoint/2010/main" val="2542296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3C4704-1629-4540-9AFC-FD3BCD45BBB7}" type="datetimeFigureOut">
              <a:rPr lang="en-US" smtClean="0"/>
              <a:t>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B0380F-03B3-2F42-B880-482C76FBD6DD}" type="slidenum">
              <a:rPr lang="en-US" smtClean="0"/>
              <a:t>‹#›</a:t>
            </a:fld>
            <a:endParaRPr lang="en-US"/>
          </a:p>
        </p:txBody>
      </p:sp>
    </p:spTree>
    <p:extLst>
      <p:ext uri="{BB962C8B-B14F-4D97-AF65-F5344CB8AC3E}">
        <p14:creationId xmlns:p14="http://schemas.microsoft.com/office/powerpoint/2010/main" val="51959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3C4704-1629-4540-9AFC-FD3BCD45BBB7}" type="datetimeFigureOut">
              <a:rPr lang="en-US" smtClean="0"/>
              <a:t>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B0380F-03B3-2F42-B880-482C76FBD6DD}" type="slidenum">
              <a:rPr lang="en-US" smtClean="0"/>
              <a:t>‹#›</a:t>
            </a:fld>
            <a:endParaRPr lang="en-US"/>
          </a:p>
        </p:txBody>
      </p:sp>
    </p:spTree>
    <p:extLst>
      <p:ext uri="{BB962C8B-B14F-4D97-AF65-F5344CB8AC3E}">
        <p14:creationId xmlns:p14="http://schemas.microsoft.com/office/powerpoint/2010/main" val="3486542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3C4704-1629-4540-9AFC-FD3BCD45BBB7}" type="datetimeFigureOut">
              <a:rPr lang="en-US" smtClean="0"/>
              <a:t>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B0380F-03B3-2F42-B880-482C76FBD6DD}" type="slidenum">
              <a:rPr lang="en-US" smtClean="0"/>
              <a:t>‹#›</a:t>
            </a:fld>
            <a:endParaRPr lang="en-US"/>
          </a:p>
        </p:txBody>
      </p:sp>
    </p:spTree>
    <p:extLst>
      <p:ext uri="{BB962C8B-B14F-4D97-AF65-F5344CB8AC3E}">
        <p14:creationId xmlns:p14="http://schemas.microsoft.com/office/powerpoint/2010/main" val="4000327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3C4704-1629-4540-9AFC-FD3BCD45BBB7}" type="datetimeFigureOut">
              <a:rPr lang="en-US" smtClean="0"/>
              <a:t>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B0380F-03B3-2F42-B880-482C76FBD6DD}" type="slidenum">
              <a:rPr lang="en-US" smtClean="0"/>
              <a:t>‹#›</a:t>
            </a:fld>
            <a:endParaRPr lang="en-US"/>
          </a:p>
        </p:txBody>
      </p:sp>
    </p:spTree>
    <p:extLst>
      <p:ext uri="{BB962C8B-B14F-4D97-AF65-F5344CB8AC3E}">
        <p14:creationId xmlns:p14="http://schemas.microsoft.com/office/powerpoint/2010/main" val="4280823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3C4704-1629-4540-9AFC-FD3BCD45BBB7}" type="datetimeFigureOut">
              <a:rPr lang="en-US" smtClean="0"/>
              <a:t>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B0380F-03B3-2F42-B880-482C76FBD6DD}" type="slidenum">
              <a:rPr lang="en-US" smtClean="0"/>
              <a:t>‹#›</a:t>
            </a:fld>
            <a:endParaRPr lang="en-US"/>
          </a:p>
        </p:txBody>
      </p:sp>
    </p:spTree>
    <p:extLst>
      <p:ext uri="{BB962C8B-B14F-4D97-AF65-F5344CB8AC3E}">
        <p14:creationId xmlns:p14="http://schemas.microsoft.com/office/powerpoint/2010/main" val="661668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3C4704-1629-4540-9AFC-FD3BCD45BBB7}" type="datetimeFigureOut">
              <a:rPr lang="en-US" smtClean="0"/>
              <a:t>1/7/2016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B0380F-03B3-2F42-B880-482C76FBD6DD}" type="slidenum">
              <a:rPr lang="en-US" smtClean="0"/>
              <a:t>‹#›</a:t>
            </a:fld>
            <a:endParaRPr lang="en-US"/>
          </a:p>
        </p:txBody>
      </p:sp>
    </p:spTree>
    <p:extLst>
      <p:ext uri="{BB962C8B-B14F-4D97-AF65-F5344CB8AC3E}">
        <p14:creationId xmlns:p14="http://schemas.microsoft.com/office/powerpoint/2010/main" val="1037186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8.png"/><Relationship Id="rId12"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stretch>
            <a:fillRect/>
          </a:stretch>
        </p:blipFill>
        <p:spPr>
          <a:xfrm>
            <a:off x="-147899" y="0"/>
            <a:ext cx="9291900" cy="6572624"/>
          </a:xfrm>
          <a:prstGeom prst="rect">
            <a:avLst/>
          </a:prstGeom>
        </p:spPr>
      </p:pic>
      <p:pic>
        <p:nvPicPr>
          <p:cNvPr id="20" name="Picture 19" descr="SmithsonianLogo.png"/>
          <p:cNvPicPr>
            <a:picLocks noChangeAspect="1"/>
          </p:cNvPicPr>
          <p:nvPr/>
        </p:nvPicPr>
        <p:blipFill>
          <a:blip r:embed="rId4">
            <a:alphaModFix amt="15000"/>
            <a:extLst>
              <a:ext uri="{28A0092B-C50C-407E-A947-70E740481C1C}">
                <a14:useLocalDpi xmlns:a14="http://schemas.microsoft.com/office/drawing/2010/main" val="0"/>
              </a:ext>
            </a:extLst>
          </a:blip>
          <a:stretch>
            <a:fillRect/>
          </a:stretch>
        </p:blipFill>
        <p:spPr>
          <a:xfrm>
            <a:off x="1977695" y="472734"/>
            <a:ext cx="5106520" cy="5106520"/>
          </a:xfrm>
          <a:prstGeom prst="rect">
            <a:avLst/>
          </a:prstGeom>
        </p:spPr>
      </p:pic>
      <p:pic>
        <p:nvPicPr>
          <p:cNvPr id="4" name="Picture 3" descr="TitleSlide_Background_Tangerin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900" y="0"/>
            <a:ext cx="9291900" cy="7180104"/>
          </a:xfrm>
          <a:prstGeom prst="rect">
            <a:avLst/>
          </a:prstGeom>
        </p:spPr>
      </p:pic>
      <p:pic>
        <p:nvPicPr>
          <p:cNvPr id="5" name="Picture 4" descr="ePalslogo_rgb_Tangerin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4351" y="5683623"/>
            <a:ext cx="1419413" cy="889001"/>
          </a:xfrm>
          <a:prstGeom prst="rect">
            <a:avLst/>
          </a:prstGeom>
        </p:spPr>
      </p:pic>
      <p:sp>
        <p:nvSpPr>
          <p:cNvPr id="6" name="TextBox 5"/>
          <p:cNvSpPr txBox="1"/>
          <p:nvPr/>
        </p:nvSpPr>
        <p:spPr>
          <a:xfrm>
            <a:off x="5267575" y="5313818"/>
            <a:ext cx="3671155" cy="1258806"/>
          </a:xfrm>
          <a:prstGeom prst="rect">
            <a:avLst/>
          </a:prstGeom>
          <a:noFill/>
        </p:spPr>
        <p:txBody>
          <a:bodyPr wrap="square" rtlCol="0">
            <a:spAutoFit/>
          </a:bodyPr>
          <a:lstStyle/>
          <a:p>
            <a:pPr>
              <a:lnSpc>
                <a:spcPct val="80000"/>
              </a:lnSpc>
            </a:pPr>
            <a:r>
              <a:rPr lang="en-US" dirty="0" smtClean="0">
                <a:solidFill>
                  <a:schemeClr val="bg1"/>
                </a:solidFill>
                <a:latin typeface="+mj-lt"/>
                <a:cs typeface="Helvetica Neue Light"/>
              </a:rPr>
              <a:t>The Invention Process: Step 6</a:t>
            </a:r>
          </a:p>
          <a:p>
            <a:pPr>
              <a:lnSpc>
                <a:spcPct val="80000"/>
              </a:lnSpc>
            </a:pPr>
            <a:endParaRPr lang="en-US" dirty="0" smtClean="0">
              <a:solidFill>
                <a:schemeClr val="bg1"/>
              </a:solidFill>
              <a:latin typeface="+mj-lt"/>
              <a:cs typeface="Helvetica Neue Light"/>
            </a:endParaRPr>
          </a:p>
          <a:p>
            <a:pPr>
              <a:lnSpc>
                <a:spcPct val="80000"/>
              </a:lnSpc>
            </a:pPr>
            <a:r>
              <a:rPr lang="en-US" sz="4000" b="1" dirty="0" smtClean="0">
                <a:solidFill>
                  <a:schemeClr val="bg1"/>
                </a:solidFill>
                <a:latin typeface="+mj-lt"/>
                <a:cs typeface="Helvetica Neue"/>
              </a:rPr>
              <a:t>Tweak It</a:t>
            </a:r>
          </a:p>
          <a:p>
            <a:pPr>
              <a:lnSpc>
                <a:spcPct val="80000"/>
              </a:lnSpc>
            </a:pPr>
            <a:r>
              <a:rPr lang="en-US" b="1" dirty="0" smtClean="0">
                <a:solidFill>
                  <a:schemeClr val="bg1"/>
                </a:solidFill>
                <a:latin typeface="+mj-lt"/>
                <a:cs typeface="Helvetica Neue"/>
              </a:rPr>
              <a:t>Improve Your Invention</a:t>
            </a:r>
            <a:endParaRPr lang="en-US" b="1" dirty="0">
              <a:solidFill>
                <a:schemeClr val="bg1"/>
              </a:solidFill>
              <a:latin typeface="+mj-lt"/>
              <a:cs typeface="Helvetica Neue"/>
            </a:endParaRPr>
          </a:p>
        </p:txBody>
      </p:sp>
      <p:pic>
        <p:nvPicPr>
          <p:cNvPr id="21" name="Picture 20" descr="ChallengeSteps1_thinki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96654" y="2273063"/>
            <a:ext cx="1275410" cy="1275410"/>
          </a:xfrm>
          <a:prstGeom prst="rect">
            <a:avLst/>
          </a:prstGeom>
          <a:effectLst>
            <a:glow rad="330200">
              <a:schemeClr val="bg1">
                <a:alpha val="28000"/>
              </a:schemeClr>
            </a:glow>
          </a:effectLst>
        </p:spPr>
      </p:pic>
      <p:pic>
        <p:nvPicPr>
          <p:cNvPr id="22" name="Picture 21" descr="ChallengeSteps2_Exploreit.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72064" y="3321026"/>
            <a:ext cx="1114495" cy="1114495"/>
          </a:xfrm>
          <a:prstGeom prst="rect">
            <a:avLst/>
          </a:prstGeom>
          <a:effectLst>
            <a:glow rad="330200">
              <a:schemeClr val="bg1">
                <a:alpha val="28000"/>
              </a:schemeClr>
            </a:glow>
          </a:effectLst>
        </p:spPr>
      </p:pic>
      <p:pic>
        <p:nvPicPr>
          <p:cNvPr id="23" name="Picture 22" descr="ChallengeSteps3_Sketchit.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46220" y="559037"/>
            <a:ext cx="1269253" cy="1269253"/>
          </a:xfrm>
          <a:prstGeom prst="rect">
            <a:avLst/>
          </a:prstGeom>
          <a:effectLst>
            <a:glow rad="330200">
              <a:schemeClr val="bg1">
                <a:alpha val="28000"/>
              </a:schemeClr>
            </a:glow>
          </a:effectLst>
        </p:spPr>
      </p:pic>
      <p:pic>
        <p:nvPicPr>
          <p:cNvPr id="24" name="Picture 23" descr="ChallengeSteps4_Createit.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26796" y="1927852"/>
            <a:ext cx="1240779" cy="1240779"/>
          </a:xfrm>
          <a:prstGeom prst="rect">
            <a:avLst/>
          </a:prstGeom>
          <a:effectLst>
            <a:glow rad="330200">
              <a:schemeClr val="bg1">
                <a:alpha val="28000"/>
              </a:schemeClr>
            </a:glow>
          </a:effectLst>
        </p:spPr>
      </p:pic>
      <p:pic>
        <p:nvPicPr>
          <p:cNvPr id="25" name="Picture 24" descr="ChallengeSteps5_Tryit.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33174" y="271262"/>
            <a:ext cx="1240779" cy="1240779"/>
          </a:xfrm>
          <a:prstGeom prst="rect">
            <a:avLst/>
          </a:prstGeom>
          <a:effectLst>
            <a:glow rad="330200">
              <a:schemeClr val="bg1">
                <a:alpha val="28000"/>
              </a:schemeClr>
            </a:glow>
          </a:effectLst>
        </p:spPr>
      </p:pic>
      <p:pic>
        <p:nvPicPr>
          <p:cNvPr id="26" name="Picture 25" descr="ChallengeSteps6_Tweakit.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026796" y="5331845"/>
            <a:ext cx="1240779" cy="1240779"/>
          </a:xfrm>
          <a:prstGeom prst="rect">
            <a:avLst/>
          </a:prstGeom>
          <a:effectLst>
            <a:glow rad="330200">
              <a:schemeClr val="bg1">
                <a:alpha val="28000"/>
              </a:schemeClr>
            </a:glow>
          </a:effectLst>
        </p:spPr>
      </p:pic>
      <p:pic>
        <p:nvPicPr>
          <p:cNvPr id="27" name="Picture 26" descr="ChallengeSteps7_Sellit.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73953" y="2080247"/>
            <a:ext cx="1240779" cy="1240779"/>
          </a:xfrm>
          <a:prstGeom prst="rect">
            <a:avLst/>
          </a:prstGeom>
          <a:effectLst>
            <a:glow rad="330200">
              <a:schemeClr val="bg1">
                <a:alpha val="28000"/>
              </a:schemeClr>
            </a:glow>
          </a:effectLst>
        </p:spPr>
      </p:pic>
    </p:spTree>
    <p:extLst>
      <p:ext uri="{BB962C8B-B14F-4D97-AF65-F5344CB8AC3E}">
        <p14:creationId xmlns:p14="http://schemas.microsoft.com/office/powerpoint/2010/main" val="41017942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 y="668843"/>
            <a:ext cx="9247260" cy="6199977"/>
          </a:xfrm>
          <a:prstGeom prst="rect">
            <a:avLst/>
          </a:prstGeom>
        </p:spPr>
      </p:pic>
      <p:pic>
        <p:nvPicPr>
          <p:cNvPr id="27" name="Picture 26" descr="SmithsonianLogo.png"/>
          <p:cNvPicPr>
            <a:picLocks noChangeAspect="1"/>
          </p:cNvPicPr>
          <p:nvPr/>
        </p:nvPicPr>
        <p:blipFill>
          <a:blip r:embed="rId4">
            <a:alphaModFix amt="15000"/>
            <a:extLst>
              <a:ext uri="{28A0092B-C50C-407E-A947-70E740481C1C}">
                <a14:useLocalDpi xmlns:a14="http://schemas.microsoft.com/office/drawing/2010/main" val="0"/>
              </a:ext>
            </a:extLst>
          </a:blip>
          <a:stretch>
            <a:fillRect/>
          </a:stretch>
        </p:blipFill>
        <p:spPr>
          <a:xfrm>
            <a:off x="1977695" y="1141577"/>
            <a:ext cx="5106520" cy="5106520"/>
          </a:xfrm>
          <a:prstGeom prst="rect">
            <a:avLst/>
          </a:prstGeom>
        </p:spPr>
      </p:pic>
      <p:sp>
        <p:nvSpPr>
          <p:cNvPr id="20" name="TextBox 19"/>
          <p:cNvSpPr txBox="1"/>
          <p:nvPr/>
        </p:nvSpPr>
        <p:spPr>
          <a:xfrm>
            <a:off x="825425" y="3164226"/>
            <a:ext cx="470652" cy="769441"/>
          </a:xfrm>
          <a:prstGeom prst="rect">
            <a:avLst/>
          </a:prstGeom>
          <a:noFill/>
        </p:spPr>
        <p:txBody>
          <a:bodyPr wrap="none" rtlCol="0">
            <a:spAutoFit/>
          </a:bodyPr>
          <a:lstStyle/>
          <a:p>
            <a:r>
              <a:rPr lang="en-US" sz="4400" b="1" dirty="0" smtClean="0">
                <a:solidFill>
                  <a:srgbClr val="6B93CA"/>
                </a:solidFill>
              </a:rPr>
              <a:t>1</a:t>
            </a:r>
            <a:endParaRPr lang="en-US" sz="4400" b="1" dirty="0">
              <a:solidFill>
                <a:srgbClr val="6B93CA"/>
              </a:solidFill>
            </a:endParaRPr>
          </a:p>
        </p:txBody>
      </p:sp>
      <p:sp>
        <p:nvSpPr>
          <p:cNvPr id="21" name="TextBox 20"/>
          <p:cNvSpPr txBox="1"/>
          <p:nvPr/>
        </p:nvSpPr>
        <p:spPr>
          <a:xfrm>
            <a:off x="1982372" y="3164226"/>
            <a:ext cx="470652" cy="769441"/>
          </a:xfrm>
          <a:prstGeom prst="rect">
            <a:avLst/>
          </a:prstGeom>
          <a:noFill/>
        </p:spPr>
        <p:txBody>
          <a:bodyPr wrap="none" rtlCol="0">
            <a:spAutoFit/>
          </a:bodyPr>
          <a:lstStyle/>
          <a:p>
            <a:r>
              <a:rPr lang="en-US" sz="4400" b="1" dirty="0" smtClean="0">
                <a:solidFill>
                  <a:srgbClr val="76A1E0"/>
                </a:solidFill>
              </a:rPr>
              <a:t>2</a:t>
            </a:r>
            <a:endParaRPr lang="en-US" sz="4400" b="1" dirty="0">
              <a:solidFill>
                <a:srgbClr val="76A1E0"/>
              </a:solidFill>
            </a:endParaRPr>
          </a:p>
        </p:txBody>
      </p:sp>
      <p:sp>
        <p:nvSpPr>
          <p:cNvPr id="22" name="TextBox 21"/>
          <p:cNvSpPr txBox="1"/>
          <p:nvPr/>
        </p:nvSpPr>
        <p:spPr>
          <a:xfrm>
            <a:off x="3299602" y="3164226"/>
            <a:ext cx="470652" cy="769441"/>
          </a:xfrm>
          <a:prstGeom prst="rect">
            <a:avLst/>
          </a:prstGeom>
          <a:noFill/>
          <a:effectLst/>
        </p:spPr>
        <p:txBody>
          <a:bodyPr wrap="none" rtlCol="0">
            <a:spAutoFit/>
          </a:bodyPr>
          <a:lstStyle/>
          <a:p>
            <a:r>
              <a:rPr lang="en-US" sz="4400" b="1" dirty="0" smtClean="0">
                <a:solidFill>
                  <a:srgbClr val="76A1E0"/>
                </a:solidFill>
              </a:rPr>
              <a:t>3</a:t>
            </a:r>
            <a:endParaRPr lang="en-US" sz="4400" b="1" dirty="0">
              <a:solidFill>
                <a:srgbClr val="76A1E0"/>
              </a:solidFill>
            </a:endParaRPr>
          </a:p>
        </p:txBody>
      </p:sp>
      <p:sp>
        <p:nvSpPr>
          <p:cNvPr id="23" name="TextBox 22"/>
          <p:cNvSpPr txBox="1"/>
          <p:nvPr/>
        </p:nvSpPr>
        <p:spPr>
          <a:xfrm>
            <a:off x="4518625" y="3164226"/>
            <a:ext cx="470652" cy="769441"/>
          </a:xfrm>
          <a:prstGeom prst="rect">
            <a:avLst/>
          </a:prstGeom>
          <a:noFill/>
          <a:effectLst/>
        </p:spPr>
        <p:txBody>
          <a:bodyPr wrap="none" rtlCol="0">
            <a:spAutoFit/>
          </a:bodyPr>
          <a:lstStyle/>
          <a:p>
            <a:r>
              <a:rPr lang="en-US" sz="4400" b="1" dirty="0" smtClean="0">
                <a:solidFill>
                  <a:srgbClr val="76A1DF"/>
                </a:solidFill>
              </a:rPr>
              <a:t>4</a:t>
            </a:r>
            <a:endParaRPr lang="en-US" sz="4400" b="1" dirty="0">
              <a:solidFill>
                <a:srgbClr val="76A1DF"/>
              </a:solidFill>
            </a:endParaRPr>
          </a:p>
        </p:txBody>
      </p:sp>
      <p:sp>
        <p:nvSpPr>
          <p:cNvPr id="24" name="TextBox 23"/>
          <p:cNvSpPr txBox="1"/>
          <p:nvPr/>
        </p:nvSpPr>
        <p:spPr>
          <a:xfrm>
            <a:off x="5785477" y="3164226"/>
            <a:ext cx="470652" cy="769441"/>
          </a:xfrm>
          <a:prstGeom prst="rect">
            <a:avLst/>
          </a:prstGeom>
          <a:noFill/>
          <a:effectLst/>
        </p:spPr>
        <p:txBody>
          <a:bodyPr wrap="none" rtlCol="0">
            <a:spAutoFit/>
          </a:bodyPr>
          <a:lstStyle/>
          <a:p>
            <a:r>
              <a:rPr lang="en-US" sz="4400" b="1" dirty="0" smtClean="0">
                <a:solidFill>
                  <a:srgbClr val="76A1DF"/>
                </a:solidFill>
              </a:rPr>
              <a:t>5</a:t>
            </a:r>
            <a:endParaRPr lang="en-US" sz="4400" b="1" dirty="0">
              <a:solidFill>
                <a:srgbClr val="76A1DF"/>
              </a:solidFill>
            </a:endParaRPr>
          </a:p>
        </p:txBody>
      </p:sp>
      <p:sp>
        <p:nvSpPr>
          <p:cNvPr id="25" name="TextBox 24"/>
          <p:cNvSpPr txBox="1"/>
          <p:nvPr/>
        </p:nvSpPr>
        <p:spPr>
          <a:xfrm>
            <a:off x="6929029" y="3164226"/>
            <a:ext cx="574647" cy="1015663"/>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6000" b="1" dirty="0" smtClean="0">
                <a:solidFill>
                  <a:srgbClr val="16A517"/>
                </a:solidFill>
              </a:rPr>
              <a:t>6</a:t>
            </a:r>
            <a:endParaRPr lang="en-US" sz="6000" b="1" dirty="0">
              <a:solidFill>
                <a:srgbClr val="16A517"/>
              </a:solidFill>
            </a:endParaRPr>
          </a:p>
        </p:txBody>
      </p:sp>
      <p:sp>
        <p:nvSpPr>
          <p:cNvPr id="26" name="TextBox 25"/>
          <p:cNvSpPr txBox="1"/>
          <p:nvPr/>
        </p:nvSpPr>
        <p:spPr>
          <a:xfrm>
            <a:off x="8268667" y="3164226"/>
            <a:ext cx="470652" cy="769441"/>
          </a:xfrm>
          <a:prstGeom prst="rect">
            <a:avLst/>
          </a:prstGeom>
          <a:noFill/>
        </p:spPr>
        <p:txBody>
          <a:bodyPr wrap="none" rtlCol="0">
            <a:spAutoFit/>
          </a:bodyPr>
          <a:lstStyle/>
          <a:p>
            <a:r>
              <a:rPr lang="en-US" sz="4400" b="1" dirty="0" smtClean="0">
                <a:solidFill>
                  <a:schemeClr val="tx2">
                    <a:lumMod val="40000"/>
                    <a:lumOff val="60000"/>
                  </a:schemeClr>
                </a:solidFill>
              </a:rPr>
              <a:t>7</a:t>
            </a:r>
            <a:endParaRPr lang="en-US" sz="4400" b="1" dirty="0">
              <a:solidFill>
                <a:schemeClr val="tx2">
                  <a:lumMod val="40000"/>
                  <a:lumOff val="60000"/>
                </a:schemeClr>
              </a:solidFill>
            </a:endParaRPr>
          </a:p>
        </p:txBody>
      </p:sp>
      <p:pic>
        <p:nvPicPr>
          <p:cNvPr id="28" name="Picture 27" descr="ChallengeSteps2_Explorei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45532" y="1923447"/>
            <a:ext cx="1240779" cy="1240779"/>
          </a:xfrm>
          <a:prstGeom prst="rect">
            <a:avLst/>
          </a:prstGeom>
          <a:effectLst>
            <a:outerShdw blurRad="50800" dist="38100" dir="2700000" algn="tl" rotWithShape="0">
              <a:prstClr val="black">
                <a:alpha val="40000"/>
              </a:prstClr>
            </a:outerShdw>
          </a:effectLst>
        </p:spPr>
      </p:pic>
      <p:pic>
        <p:nvPicPr>
          <p:cNvPr id="29" name="Picture 28" descr="ChallengeSteps3_Sketchit.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86312" y="1923447"/>
            <a:ext cx="1240779" cy="1240779"/>
          </a:xfrm>
          <a:prstGeom prst="rect">
            <a:avLst/>
          </a:prstGeom>
          <a:effectLst>
            <a:outerShdw blurRad="50800" dist="38100" dir="2700000" algn="tl" rotWithShape="0">
              <a:prstClr val="black">
                <a:alpha val="40000"/>
              </a:prstClr>
            </a:outerShdw>
          </a:effectLst>
        </p:spPr>
      </p:pic>
      <p:pic>
        <p:nvPicPr>
          <p:cNvPr id="30" name="Picture 29" descr="ChallengeSteps4_Createi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27091" y="1923447"/>
            <a:ext cx="1240779" cy="1240779"/>
          </a:xfrm>
          <a:prstGeom prst="rect">
            <a:avLst/>
          </a:prstGeom>
          <a:effectLst>
            <a:outerShdw blurRad="50800" dist="38100" dir="2700000" algn="tl" rotWithShape="0">
              <a:prstClr val="black">
                <a:alpha val="40000"/>
              </a:prstClr>
            </a:outerShdw>
          </a:effectLst>
        </p:spPr>
      </p:pic>
      <p:pic>
        <p:nvPicPr>
          <p:cNvPr id="31" name="Picture 30" descr="ChallengeSteps5_Tryit.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67870" y="1923447"/>
            <a:ext cx="1240779" cy="1240779"/>
          </a:xfrm>
          <a:prstGeom prst="rect">
            <a:avLst/>
          </a:prstGeom>
          <a:effectLst>
            <a:outerShdw blurRad="50800" dist="38100" dir="2700000" algn="tl" rotWithShape="0">
              <a:prstClr val="black">
                <a:alpha val="40000"/>
              </a:prstClr>
            </a:outerShdw>
          </a:effectLst>
        </p:spPr>
      </p:pic>
      <p:pic>
        <p:nvPicPr>
          <p:cNvPr id="32" name="Picture 31" descr="ChallengeSteps6_Tweakit.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08649" y="1923447"/>
            <a:ext cx="1240779" cy="1240779"/>
          </a:xfrm>
          <a:prstGeom prst="rect">
            <a:avLst/>
          </a:prstGeom>
          <a:effectLst>
            <a:glow rad="330200">
              <a:schemeClr val="bg1">
                <a:alpha val="28000"/>
              </a:schemeClr>
            </a:glow>
            <a:outerShdw blurRad="50800" dist="38100" dir="2700000" algn="tl" rotWithShape="0">
              <a:prstClr val="black">
                <a:alpha val="40000"/>
              </a:prstClr>
            </a:outerShdw>
          </a:effectLst>
        </p:spPr>
      </p:pic>
      <p:pic>
        <p:nvPicPr>
          <p:cNvPr id="33" name="Picture 32" descr="ChallengeSteps7_Sellit.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849428" y="1923447"/>
            <a:ext cx="1240779" cy="1240779"/>
          </a:xfrm>
          <a:prstGeom prst="rect">
            <a:avLst/>
          </a:prstGeom>
          <a:effectLst>
            <a:outerShdw blurRad="50800" dist="38100" dir="2700000" algn="tl" rotWithShape="0">
              <a:prstClr val="black">
                <a:alpha val="40000"/>
              </a:prstClr>
            </a:outerShdw>
          </a:effectLst>
        </p:spPr>
      </p:pic>
      <p:pic>
        <p:nvPicPr>
          <p:cNvPr id="9" name="Picture 8" descr="Slide_Tangerine.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 y="-8431"/>
            <a:ext cx="9247261" cy="7145611"/>
          </a:xfrm>
          <a:prstGeom prst="rect">
            <a:avLst/>
          </a:prstGeom>
        </p:spPr>
      </p:pic>
      <p:pic>
        <p:nvPicPr>
          <p:cNvPr id="34" name="Picture 33" descr="ChallengeSteps1_thinkit.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04753" y="1923447"/>
            <a:ext cx="1240779" cy="1240779"/>
          </a:xfrm>
          <a:prstGeom prst="rect">
            <a:avLst/>
          </a:prstGeom>
          <a:effectLst>
            <a:outerShdw blurRad="50800" dist="38100" dir="2700000" algn="tl" rotWithShape="0">
              <a:prstClr val="black">
                <a:alpha val="40000"/>
              </a:prstClr>
            </a:outerShdw>
          </a:effectLst>
        </p:spPr>
      </p:pic>
      <p:sp>
        <p:nvSpPr>
          <p:cNvPr id="5" name="Title 1"/>
          <p:cNvSpPr>
            <a:spLocks noGrp="1"/>
          </p:cNvSpPr>
          <p:nvPr>
            <p:ph type="title"/>
          </p:nvPr>
        </p:nvSpPr>
        <p:spPr>
          <a:xfrm>
            <a:off x="860607" y="-69005"/>
            <a:ext cx="8229600" cy="1143000"/>
          </a:xfrm>
        </p:spPr>
        <p:txBody>
          <a:bodyPr>
            <a:normAutofit/>
          </a:bodyPr>
          <a:lstStyle/>
          <a:p>
            <a:pPr algn="l"/>
            <a:r>
              <a:rPr lang="en-US" sz="3200" b="1" dirty="0" smtClean="0">
                <a:solidFill>
                  <a:schemeClr val="bg1"/>
                </a:solidFill>
              </a:rPr>
              <a:t>Step 6: </a:t>
            </a:r>
            <a:r>
              <a:rPr lang="en-US" sz="3200" dirty="0" smtClean="0">
                <a:solidFill>
                  <a:schemeClr val="bg1"/>
                </a:solidFill>
              </a:rPr>
              <a:t>Tweak It</a:t>
            </a:r>
            <a:endParaRPr lang="en-US" sz="3200" dirty="0">
              <a:solidFill>
                <a:schemeClr val="bg1"/>
              </a:solidFill>
            </a:endParaRPr>
          </a:p>
        </p:txBody>
      </p:sp>
    </p:spTree>
    <p:extLst>
      <p:ext uri="{BB962C8B-B14F-4D97-AF65-F5344CB8AC3E}">
        <p14:creationId xmlns:p14="http://schemas.microsoft.com/office/powerpoint/2010/main" val="3002634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63659" cy="6858000"/>
          </a:xfrm>
          <a:prstGeom prst="rect">
            <a:avLst/>
          </a:prstGeom>
          <a:solidFill>
            <a:srgbClr val="88D02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8" name="Picture 4" descr="File:Thomas edison glühbir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86018">
            <a:off x="208552" y="-338879"/>
            <a:ext cx="5315145" cy="7335881"/>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TextBox 30"/>
          <p:cNvSpPr txBox="1"/>
          <p:nvPr/>
        </p:nvSpPr>
        <p:spPr>
          <a:xfrm rot="687986">
            <a:off x="282749" y="1386529"/>
            <a:ext cx="2426941" cy="523220"/>
          </a:xfrm>
          <a:prstGeom prst="rect">
            <a:avLst/>
          </a:prstGeom>
          <a:solidFill>
            <a:srgbClr val="F38119"/>
          </a:solidFill>
          <a:effectLst>
            <a:outerShdw blurRad="50800" dist="38100" dir="2700000" algn="tl" rotWithShape="0">
              <a:prstClr val="black">
                <a:alpha val="40000"/>
              </a:prstClr>
            </a:outerShdw>
          </a:effectLst>
        </p:spPr>
        <p:txBody>
          <a:bodyPr wrap="none" rtlCol="0">
            <a:spAutoFit/>
          </a:bodyPr>
          <a:lstStyle/>
          <a:p>
            <a:r>
              <a:rPr lang="en-US" sz="2800" b="1" dirty="0" smtClean="0">
                <a:solidFill>
                  <a:schemeClr val="bg1"/>
                </a:solidFill>
              </a:rPr>
              <a:t>Thomas Edison</a:t>
            </a:r>
            <a:endParaRPr lang="en-US" sz="2800" b="1" dirty="0">
              <a:solidFill>
                <a:schemeClr val="bg1"/>
              </a:solidFill>
            </a:endParaRPr>
          </a:p>
        </p:txBody>
      </p:sp>
      <p:sp>
        <p:nvSpPr>
          <p:cNvPr id="32" name="Rounded Rectangle 31"/>
          <p:cNvSpPr/>
          <p:nvPr/>
        </p:nvSpPr>
        <p:spPr>
          <a:xfrm rot="21150837">
            <a:off x="4354932" y="40549"/>
            <a:ext cx="3637256" cy="2688502"/>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0" name="Picture 29" descr="bigLightBul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912748">
            <a:off x="4542435" y="722024"/>
            <a:ext cx="1497841" cy="1497841"/>
          </a:xfrm>
          <a:prstGeom prst="rect">
            <a:avLst/>
          </a:prstGeom>
        </p:spPr>
      </p:pic>
      <p:sp>
        <p:nvSpPr>
          <p:cNvPr id="33" name="TextBox 32"/>
          <p:cNvSpPr txBox="1"/>
          <p:nvPr/>
        </p:nvSpPr>
        <p:spPr>
          <a:xfrm>
            <a:off x="5812391" y="317190"/>
            <a:ext cx="2078606" cy="1569660"/>
          </a:xfrm>
          <a:prstGeom prst="rect">
            <a:avLst/>
          </a:prstGeom>
          <a:noFill/>
        </p:spPr>
        <p:txBody>
          <a:bodyPr wrap="square" rtlCol="0">
            <a:spAutoFit/>
          </a:bodyPr>
          <a:lstStyle/>
          <a:p>
            <a:pPr algn="ctr"/>
            <a:r>
              <a:rPr lang="en-US" sz="2400" b="1" dirty="0" smtClean="0">
                <a:solidFill>
                  <a:srgbClr val="FD7C08"/>
                </a:solidFill>
              </a:rPr>
              <a:t>Before Tweaking</a:t>
            </a:r>
          </a:p>
          <a:p>
            <a:pPr algn="ctr"/>
            <a:r>
              <a:rPr lang="en-US" sz="2400" b="1" dirty="0" smtClean="0">
                <a:solidFill>
                  <a:srgbClr val="FD7C08"/>
                </a:solidFill>
              </a:rPr>
              <a:t>Only Lasts</a:t>
            </a:r>
          </a:p>
          <a:p>
            <a:pPr algn="ctr"/>
            <a:r>
              <a:rPr lang="en-US" sz="2400" b="1" dirty="0" smtClean="0">
                <a:solidFill>
                  <a:srgbClr val="FD7C08"/>
                </a:solidFill>
              </a:rPr>
              <a:t>40 Hours</a:t>
            </a:r>
            <a:endParaRPr lang="en-US" sz="2400" b="1" dirty="0">
              <a:solidFill>
                <a:srgbClr val="FD7C08"/>
              </a:solidFill>
            </a:endParaRPr>
          </a:p>
        </p:txBody>
      </p:sp>
      <p:pic>
        <p:nvPicPr>
          <p:cNvPr id="27" name="Picture 26" descr="Slide2_gree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1951" y="10644"/>
            <a:ext cx="8875059" cy="6858000"/>
          </a:xfrm>
          <a:prstGeom prst="rect">
            <a:avLst/>
          </a:prstGeom>
        </p:spPr>
      </p:pic>
      <p:sp>
        <p:nvSpPr>
          <p:cNvPr id="2" name="Title 1"/>
          <p:cNvSpPr>
            <a:spLocks noGrp="1"/>
          </p:cNvSpPr>
          <p:nvPr>
            <p:ph type="title"/>
          </p:nvPr>
        </p:nvSpPr>
        <p:spPr>
          <a:xfrm>
            <a:off x="3525996" y="4862591"/>
            <a:ext cx="8229600" cy="1143000"/>
          </a:xfrm>
        </p:spPr>
        <p:txBody>
          <a:bodyPr/>
          <a:lstStyle/>
          <a:p>
            <a:pPr algn="l"/>
            <a:r>
              <a:rPr lang="en-US" b="1" dirty="0" smtClean="0">
                <a:solidFill>
                  <a:schemeClr val="bg1"/>
                </a:solidFill>
              </a:rPr>
              <a:t>Tweak Your Invention</a:t>
            </a:r>
            <a:endParaRPr lang="en-US" b="1" dirty="0">
              <a:solidFill>
                <a:schemeClr val="bg1"/>
              </a:solidFill>
            </a:endParaRPr>
          </a:p>
        </p:txBody>
      </p:sp>
    </p:spTree>
    <p:extLst>
      <p:ext uri="{BB962C8B-B14F-4D97-AF65-F5344CB8AC3E}">
        <p14:creationId xmlns:p14="http://schemas.microsoft.com/office/powerpoint/2010/main" val="24830999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63659" cy="6858000"/>
          </a:xfrm>
          <a:prstGeom prst="rect">
            <a:avLst/>
          </a:prstGeom>
          <a:solidFill>
            <a:srgbClr val="88D02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8" name="Picture 4" descr="File:Thomas edison glühbir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86018">
            <a:off x="208552" y="-338879"/>
            <a:ext cx="5315145" cy="7335881"/>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TextBox 30"/>
          <p:cNvSpPr txBox="1"/>
          <p:nvPr/>
        </p:nvSpPr>
        <p:spPr>
          <a:xfrm rot="687986">
            <a:off x="282749" y="1386529"/>
            <a:ext cx="2426941" cy="523220"/>
          </a:xfrm>
          <a:prstGeom prst="rect">
            <a:avLst/>
          </a:prstGeom>
          <a:solidFill>
            <a:srgbClr val="F38119"/>
          </a:solidFill>
          <a:effectLst>
            <a:outerShdw blurRad="50800" dist="38100" dir="2700000" algn="tl" rotWithShape="0">
              <a:prstClr val="black">
                <a:alpha val="40000"/>
              </a:prstClr>
            </a:outerShdw>
          </a:effectLst>
        </p:spPr>
        <p:txBody>
          <a:bodyPr wrap="none" rtlCol="0">
            <a:spAutoFit/>
          </a:bodyPr>
          <a:lstStyle/>
          <a:p>
            <a:r>
              <a:rPr lang="en-US" sz="2800" b="1" dirty="0" smtClean="0">
                <a:solidFill>
                  <a:schemeClr val="bg1"/>
                </a:solidFill>
              </a:rPr>
              <a:t>Thomas Edison</a:t>
            </a:r>
            <a:endParaRPr lang="en-US" sz="2800" b="1" dirty="0">
              <a:solidFill>
                <a:schemeClr val="bg1"/>
              </a:solidFill>
            </a:endParaRPr>
          </a:p>
        </p:txBody>
      </p:sp>
      <p:sp>
        <p:nvSpPr>
          <p:cNvPr id="32" name="Rounded Rectangle 31"/>
          <p:cNvSpPr/>
          <p:nvPr/>
        </p:nvSpPr>
        <p:spPr>
          <a:xfrm rot="445444">
            <a:off x="4354932" y="40549"/>
            <a:ext cx="3637256" cy="2688502"/>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0" name="Picture 29" descr="bigLightBul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46737">
            <a:off x="4202508" y="81200"/>
            <a:ext cx="2034375" cy="2034375"/>
          </a:xfrm>
          <a:prstGeom prst="rect">
            <a:avLst/>
          </a:prstGeom>
        </p:spPr>
      </p:pic>
      <p:sp>
        <p:nvSpPr>
          <p:cNvPr id="33" name="TextBox 32"/>
          <p:cNvSpPr txBox="1"/>
          <p:nvPr/>
        </p:nvSpPr>
        <p:spPr>
          <a:xfrm>
            <a:off x="5812391" y="317190"/>
            <a:ext cx="2078606" cy="1569660"/>
          </a:xfrm>
          <a:prstGeom prst="rect">
            <a:avLst/>
          </a:prstGeom>
          <a:noFill/>
        </p:spPr>
        <p:txBody>
          <a:bodyPr wrap="square" rtlCol="0">
            <a:spAutoFit/>
          </a:bodyPr>
          <a:lstStyle/>
          <a:p>
            <a:pPr algn="ctr"/>
            <a:r>
              <a:rPr lang="en-US" sz="2400" b="1" dirty="0" smtClean="0">
                <a:solidFill>
                  <a:srgbClr val="FD7C08"/>
                </a:solidFill>
              </a:rPr>
              <a:t>After Tweaking</a:t>
            </a:r>
          </a:p>
          <a:p>
            <a:pPr algn="ctr"/>
            <a:r>
              <a:rPr lang="en-US" sz="2400" b="1" dirty="0" smtClean="0">
                <a:solidFill>
                  <a:srgbClr val="FD7C08"/>
                </a:solidFill>
              </a:rPr>
              <a:t>Lasts</a:t>
            </a:r>
          </a:p>
          <a:p>
            <a:pPr algn="ctr"/>
            <a:r>
              <a:rPr lang="en-US" sz="2400" b="1" dirty="0" smtClean="0">
                <a:solidFill>
                  <a:srgbClr val="FD7C08"/>
                </a:solidFill>
              </a:rPr>
              <a:t>1200 Hours!</a:t>
            </a:r>
            <a:endParaRPr lang="en-US" sz="2400" b="1" dirty="0">
              <a:solidFill>
                <a:srgbClr val="FD7C08"/>
              </a:solidFill>
            </a:endParaRPr>
          </a:p>
        </p:txBody>
      </p:sp>
      <p:pic>
        <p:nvPicPr>
          <p:cNvPr id="27" name="Picture 26" descr="Slide2_gree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8600" y="12329"/>
            <a:ext cx="8875059" cy="6858000"/>
          </a:xfrm>
          <a:prstGeom prst="rect">
            <a:avLst/>
          </a:prstGeom>
        </p:spPr>
      </p:pic>
      <p:sp>
        <p:nvSpPr>
          <p:cNvPr id="2" name="Title 1"/>
          <p:cNvSpPr>
            <a:spLocks noGrp="1"/>
          </p:cNvSpPr>
          <p:nvPr>
            <p:ph type="title"/>
          </p:nvPr>
        </p:nvSpPr>
        <p:spPr>
          <a:xfrm>
            <a:off x="3525996" y="4862591"/>
            <a:ext cx="8229600" cy="1143000"/>
          </a:xfrm>
        </p:spPr>
        <p:txBody>
          <a:bodyPr/>
          <a:lstStyle/>
          <a:p>
            <a:pPr algn="l"/>
            <a:r>
              <a:rPr lang="en-US" b="1" dirty="0" smtClean="0">
                <a:solidFill>
                  <a:schemeClr val="bg1"/>
                </a:solidFill>
              </a:rPr>
              <a:t>Tweak Your Invention</a:t>
            </a:r>
            <a:endParaRPr lang="en-US" b="1" dirty="0">
              <a:solidFill>
                <a:schemeClr val="bg1"/>
              </a:solidFill>
            </a:endParaRPr>
          </a:p>
        </p:txBody>
      </p:sp>
    </p:spTree>
    <p:extLst>
      <p:ext uri="{BB962C8B-B14F-4D97-AF65-F5344CB8AC3E}">
        <p14:creationId xmlns:p14="http://schemas.microsoft.com/office/powerpoint/2010/main" val="12124228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19" y="0"/>
            <a:ext cx="9144419" cy="6872490"/>
          </a:xfrm>
          <a:prstGeom prst="rect">
            <a:avLst/>
          </a:prstGeom>
          <a:solidFill>
            <a:srgbClr val="FBA50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better binder1.JPG"/>
          <p:cNvPicPr>
            <a:picLocks noChangeAspect="1"/>
          </p:cNvPicPr>
          <p:nvPr/>
        </p:nvPicPr>
        <p:blipFill>
          <a:blip r:embed="rId3" cstate="print"/>
          <a:stretch>
            <a:fillRect/>
          </a:stretch>
        </p:blipFill>
        <p:spPr>
          <a:xfrm rot="21095267">
            <a:off x="-850748" y="252502"/>
            <a:ext cx="7131733" cy="5348800"/>
          </a:xfrm>
          <a:prstGeom prst="rect">
            <a:avLst/>
          </a:prstGeom>
        </p:spPr>
      </p:pic>
      <p:sp>
        <p:nvSpPr>
          <p:cNvPr id="19" name="TextBox 18"/>
          <p:cNvSpPr txBox="1"/>
          <p:nvPr/>
        </p:nvSpPr>
        <p:spPr>
          <a:xfrm rot="21318905">
            <a:off x="762949" y="4772187"/>
            <a:ext cx="1852340" cy="461665"/>
          </a:xfrm>
          <a:prstGeom prst="rect">
            <a:avLst/>
          </a:prstGeom>
          <a:solidFill>
            <a:schemeClr val="bg1"/>
          </a:solidFill>
        </p:spPr>
        <p:txBody>
          <a:bodyPr wrap="none" rtlCol="0">
            <a:spAutoFit/>
          </a:bodyPr>
          <a:lstStyle/>
          <a:p>
            <a:pPr algn="ctr"/>
            <a:r>
              <a:rPr lang="en-US" sz="2400" dirty="0" smtClean="0">
                <a:solidFill>
                  <a:srgbClr val="16AC18"/>
                </a:solidFill>
              </a:rPr>
              <a:t>Better Binder</a:t>
            </a:r>
            <a:endParaRPr lang="en-US" sz="2400" dirty="0">
              <a:solidFill>
                <a:srgbClr val="16AC18"/>
              </a:solidFill>
            </a:endParaRPr>
          </a:p>
        </p:txBody>
      </p:sp>
      <p:pic>
        <p:nvPicPr>
          <p:cNvPr id="8" name="Picture 7" descr="Slide2_Tangeri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941" y="14490"/>
            <a:ext cx="8875059" cy="6858000"/>
          </a:xfrm>
          <a:prstGeom prst="rect">
            <a:avLst/>
          </a:prstGeom>
        </p:spPr>
      </p:pic>
      <p:sp>
        <p:nvSpPr>
          <p:cNvPr id="2" name="Title 1"/>
          <p:cNvSpPr>
            <a:spLocks noGrp="1"/>
          </p:cNvSpPr>
          <p:nvPr>
            <p:ph type="title"/>
          </p:nvPr>
        </p:nvSpPr>
        <p:spPr>
          <a:xfrm>
            <a:off x="3795071" y="4763959"/>
            <a:ext cx="8229600" cy="1143000"/>
          </a:xfrm>
        </p:spPr>
        <p:txBody>
          <a:bodyPr/>
          <a:lstStyle/>
          <a:p>
            <a:pPr algn="l"/>
            <a:r>
              <a:rPr lang="en-US" b="1" dirty="0" smtClean="0">
                <a:solidFill>
                  <a:schemeClr val="bg1"/>
                </a:solidFill>
              </a:rPr>
              <a:t>Make Improvements</a:t>
            </a:r>
            <a:endParaRPr lang="en-US" b="1" dirty="0">
              <a:solidFill>
                <a:schemeClr val="bg1"/>
              </a:solidFill>
            </a:endParaRPr>
          </a:p>
        </p:txBody>
      </p:sp>
      <p:sp>
        <p:nvSpPr>
          <p:cNvPr id="23" name="TextBox 22"/>
          <p:cNvSpPr txBox="1"/>
          <p:nvPr/>
        </p:nvSpPr>
        <p:spPr>
          <a:xfrm rot="559532">
            <a:off x="3492088" y="844084"/>
            <a:ext cx="2856038" cy="1200328"/>
          </a:xfrm>
          <a:prstGeom prst="rect">
            <a:avLst/>
          </a:prstGeom>
          <a:solidFill>
            <a:srgbClr val="16AC18"/>
          </a:solidFill>
          <a:effectLst>
            <a:outerShdw blurRad="50800" dist="38100" dir="2700000" algn="tl" rotWithShape="0">
              <a:prstClr val="black">
                <a:alpha val="40000"/>
              </a:prstClr>
            </a:outerShdw>
          </a:effectLst>
        </p:spPr>
        <p:txBody>
          <a:bodyPr wrap="square" rtlCol="0">
            <a:spAutoFit/>
          </a:bodyPr>
          <a:lstStyle/>
          <a:p>
            <a:pPr algn="ctr"/>
            <a:r>
              <a:rPr lang="en-US" sz="2400" b="1" dirty="0">
                <a:solidFill>
                  <a:schemeClr val="bg1"/>
                </a:solidFill>
              </a:rPr>
              <a:t>Anna S. </a:t>
            </a:r>
            <a:r>
              <a:rPr lang="en-US" sz="2400" b="1" dirty="0" err="1">
                <a:solidFill>
                  <a:schemeClr val="bg1"/>
                </a:solidFill>
              </a:rPr>
              <a:t>Kloi</a:t>
            </a:r>
            <a:r>
              <a:rPr lang="en-US" sz="2400" b="1" dirty="0">
                <a:solidFill>
                  <a:schemeClr val="bg1"/>
                </a:solidFill>
              </a:rPr>
              <a:t> B. and Mia </a:t>
            </a:r>
            <a:r>
              <a:rPr lang="en-US" sz="2400" b="1" dirty="0" smtClean="0">
                <a:solidFill>
                  <a:schemeClr val="bg1"/>
                </a:solidFill>
              </a:rPr>
              <a:t>B</a:t>
            </a:r>
          </a:p>
          <a:p>
            <a:pPr algn="ctr"/>
            <a:r>
              <a:rPr lang="en-US" sz="2400" dirty="0" smtClean="0">
                <a:solidFill>
                  <a:schemeClr val="bg1"/>
                </a:solidFill>
              </a:rPr>
              <a:t>Amarillo, Texas, USA</a:t>
            </a:r>
            <a:endParaRPr lang="en-US" sz="2400" dirty="0">
              <a:solidFill>
                <a:schemeClr val="bg1"/>
              </a:solidFill>
            </a:endParaRPr>
          </a:p>
        </p:txBody>
      </p:sp>
    </p:spTree>
    <p:extLst>
      <p:ext uri="{BB962C8B-B14F-4D97-AF65-F5344CB8AC3E}">
        <p14:creationId xmlns:p14="http://schemas.microsoft.com/office/powerpoint/2010/main" val="2248758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19" y="0"/>
            <a:ext cx="9144419" cy="6872490"/>
          </a:xfrm>
          <a:prstGeom prst="rect">
            <a:avLst/>
          </a:prstGeom>
          <a:solidFill>
            <a:srgbClr val="FBA50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rot="21120331" flipH="1">
            <a:off x="14637" y="271238"/>
            <a:ext cx="7090265" cy="4980911"/>
          </a:xfrm>
          <a:prstGeom prst="rect">
            <a:avLst/>
          </a:prstGeom>
        </p:spPr>
      </p:pic>
      <p:pic>
        <p:nvPicPr>
          <p:cNvPr id="8" name="Picture 7" descr="Slide2_Tangeri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941" y="14490"/>
            <a:ext cx="8875059" cy="6858000"/>
          </a:xfrm>
          <a:prstGeom prst="rect">
            <a:avLst/>
          </a:prstGeom>
        </p:spPr>
      </p:pic>
      <p:sp>
        <p:nvSpPr>
          <p:cNvPr id="2" name="Title 1"/>
          <p:cNvSpPr>
            <a:spLocks noGrp="1"/>
          </p:cNvSpPr>
          <p:nvPr>
            <p:ph type="title"/>
          </p:nvPr>
        </p:nvSpPr>
        <p:spPr>
          <a:xfrm>
            <a:off x="3795071" y="4763959"/>
            <a:ext cx="8229600" cy="1143000"/>
          </a:xfrm>
        </p:spPr>
        <p:txBody>
          <a:bodyPr/>
          <a:lstStyle/>
          <a:p>
            <a:pPr algn="l"/>
            <a:r>
              <a:rPr lang="en-US" b="1" dirty="0" smtClean="0">
                <a:solidFill>
                  <a:schemeClr val="bg1"/>
                </a:solidFill>
              </a:rPr>
              <a:t>Make Improvements</a:t>
            </a:r>
            <a:endParaRPr lang="en-US" b="1" dirty="0">
              <a:solidFill>
                <a:schemeClr val="bg1"/>
              </a:solidFill>
            </a:endParaRPr>
          </a:p>
        </p:txBody>
      </p:sp>
      <p:sp>
        <p:nvSpPr>
          <p:cNvPr id="23" name="TextBox 22"/>
          <p:cNvSpPr txBox="1"/>
          <p:nvPr/>
        </p:nvSpPr>
        <p:spPr>
          <a:xfrm rot="21248314">
            <a:off x="4811364" y="3219691"/>
            <a:ext cx="2856038" cy="830997"/>
          </a:xfrm>
          <a:prstGeom prst="rect">
            <a:avLst/>
          </a:prstGeom>
          <a:solidFill>
            <a:srgbClr val="16AC18"/>
          </a:solidFill>
          <a:effectLst>
            <a:outerShdw blurRad="50800" dist="38100" dir="2700000" algn="tl" rotWithShape="0">
              <a:prstClr val="black">
                <a:alpha val="40000"/>
              </a:prstClr>
            </a:outerShdw>
          </a:effectLst>
        </p:spPr>
        <p:txBody>
          <a:bodyPr wrap="square" rtlCol="0">
            <a:spAutoFit/>
          </a:bodyPr>
          <a:lstStyle/>
          <a:p>
            <a:pPr algn="ctr"/>
            <a:r>
              <a:rPr lang="en-US" sz="2400" b="1" dirty="0" smtClean="0">
                <a:solidFill>
                  <a:schemeClr val="bg1"/>
                </a:solidFill>
              </a:rPr>
              <a:t>Chase L.</a:t>
            </a:r>
          </a:p>
          <a:p>
            <a:pPr algn="ctr"/>
            <a:r>
              <a:rPr lang="en-US" sz="2400" dirty="0" smtClean="0">
                <a:solidFill>
                  <a:schemeClr val="bg1"/>
                </a:solidFill>
              </a:rPr>
              <a:t>North Carolina, USA</a:t>
            </a:r>
            <a:endParaRPr lang="en-US" sz="2400" dirty="0">
              <a:solidFill>
                <a:schemeClr val="bg1"/>
              </a:solidFill>
            </a:endParaRPr>
          </a:p>
        </p:txBody>
      </p:sp>
      <p:sp>
        <p:nvSpPr>
          <p:cNvPr id="19" name="TextBox 18"/>
          <p:cNvSpPr txBox="1"/>
          <p:nvPr/>
        </p:nvSpPr>
        <p:spPr>
          <a:xfrm rot="21318905">
            <a:off x="284156" y="1726877"/>
            <a:ext cx="2178301" cy="461665"/>
          </a:xfrm>
          <a:prstGeom prst="rect">
            <a:avLst/>
          </a:prstGeom>
          <a:solidFill>
            <a:schemeClr val="bg1"/>
          </a:solidFill>
        </p:spPr>
        <p:txBody>
          <a:bodyPr wrap="none" rtlCol="0">
            <a:spAutoFit/>
          </a:bodyPr>
          <a:lstStyle/>
          <a:p>
            <a:pPr algn="ctr"/>
            <a:r>
              <a:rPr lang="en-US" sz="2400" dirty="0" smtClean="0">
                <a:solidFill>
                  <a:srgbClr val="16AC18"/>
                </a:solidFill>
              </a:rPr>
              <a:t>Refugee Travois</a:t>
            </a:r>
            <a:endParaRPr lang="en-US" sz="2400" dirty="0">
              <a:solidFill>
                <a:srgbClr val="16AC18"/>
              </a:solidFill>
            </a:endParaRPr>
          </a:p>
        </p:txBody>
      </p:sp>
    </p:spTree>
    <p:extLst>
      <p:ext uri="{BB962C8B-B14F-4D97-AF65-F5344CB8AC3E}">
        <p14:creationId xmlns:p14="http://schemas.microsoft.com/office/powerpoint/2010/main" val="17211406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19659" y="0"/>
            <a:ext cx="9163659" cy="6858000"/>
          </a:xfrm>
          <a:prstGeom prst="rect">
            <a:avLst/>
          </a:prstGeom>
          <a:solidFill>
            <a:srgbClr val="88D02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6" name="Picture 35" descr="Slide_gre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9006"/>
            <a:ext cx="9144000" cy="7208445"/>
          </a:xfrm>
          <a:prstGeom prst="rect">
            <a:avLst/>
          </a:prstGeom>
        </p:spPr>
      </p:pic>
      <p:sp>
        <p:nvSpPr>
          <p:cNvPr id="5" name="Title 1"/>
          <p:cNvSpPr>
            <a:spLocks noGrp="1"/>
          </p:cNvSpPr>
          <p:nvPr>
            <p:ph type="title"/>
          </p:nvPr>
        </p:nvSpPr>
        <p:spPr>
          <a:xfrm>
            <a:off x="860607" y="-69005"/>
            <a:ext cx="8229600" cy="1143000"/>
          </a:xfrm>
        </p:spPr>
        <p:txBody>
          <a:bodyPr>
            <a:normAutofit/>
          </a:bodyPr>
          <a:lstStyle/>
          <a:p>
            <a:pPr algn="l"/>
            <a:r>
              <a:rPr lang="en-US" dirty="0" smtClean="0">
                <a:solidFill>
                  <a:schemeClr val="bg1"/>
                </a:solidFill>
              </a:rPr>
              <a:t>Review Your Test Results</a:t>
            </a:r>
            <a:endParaRPr lang="en-US" dirty="0">
              <a:solidFill>
                <a:schemeClr val="bg1"/>
              </a:solidFill>
            </a:endParaRPr>
          </a:p>
        </p:txBody>
      </p:sp>
      <p:sp>
        <p:nvSpPr>
          <p:cNvPr id="3" name="TextBox 2"/>
          <p:cNvSpPr txBox="1"/>
          <p:nvPr/>
        </p:nvSpPr>
        <p:spPr>
          <a:xfrm rot="21339325">
            <a:off x="981587" y="1560949"/>
            <a:ext cx="7483853" cy="347787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marL="571500" indent="-571500">
              <a:buFont typeface="Arial"/>
              <a:buChar char="•"/>
            </a:pPr>
            <a:r>
              <a:rPr lang="en-US" sz="4400" b="1" dirty="0" smtClean="0">
                <a:solidFill>
                  <a:schemeClr val="accent6"/>
                </a:solidFill>
              </a:rPr>
              <a:t>List Weaknesses</a:t>
            </a:r>
          </a:p>
          <a:p>
            <a:pPr marL="571500" indent="-571500">
              <a:buFont typeface="Arial"/>
              <a:buChar char="•"/>
            </a:pPr>
            <a:r>
              <a:rPr lang="en-US" sz="4400" b="1" dirty="0" smtClean="0">
                <a:solidFill>
                  <a:schemeClr val="accent6"/>
                </a:solidFill>
              </a:rPr>
              <a:t>Brainstorm Fixes</a:t>
            </a:r>
          </a:p>
          <a:p>
            <a:pPr marL="571500" indent="-571500">
              <a:buFont typeface="Arial"/>
              <a:buChar char="•"/>
            </a:pPr>
            <a:r>
              <a:rPr lang="en-US" sz="4400" b="1" dirty="0" smtClean="0">
                <a:solidFill>
                  <a:schemeClr val="accent6"/>
                </a:solidFill>
              </a:rPr>
              <a:t>List Additional Materials</a:t>
            </a:r>
          </a:p>
          <a:p>
            <a:pPr marL="571500" indent="-571500">
              <a:buFont typeface="Arial"/>
              <a:buChar char="•"/>
            </a:pPr>
            <a:r>
              <a:rPr lang="en-US" sz="4400" b="1" dirty="0" smtClean="0">
                <a:solidFill>
                  <a:schemeClr val="accent6"/>
                </a:solidFill>
              </a:rPr>
              <a:t>Adjust Your Prototype</a:t>
            </a:r>
          </a:p>
          <a:p>
            <a:pPr marL="571500" indent="-571500">
              <a:buFont typeface="Arial"/>
              <a:buChar char="•"/>
            </a:pPr>
            <a:r>
              <a:rPr lang="en-US" sz="4400" b="1" dirty="0" smtClean="0">
                <a:solidFill>
                  <a:schemeClr val="accent6"/>
                </a:solidFill>
              </a:rPr>
              <a:t>Ask friends what they think</a:t>
            </a:r>
            <a:endParaRPr lang="en-US" sz="4400" b="1" dirty="0">
              <a:solidFill>
                <a:schemeClr val="accent6"/>
              </a:solidFill>
            </a:endParaRPr>
          </a:p>
        </p:txBody>
      </p:sp>
    </p:spTree>
    <p:extLst>
      <p:ext uri="{BB962C8B-B14F-4D97-AF65-F5344CB8AC3E}">
        <p14:creationId xmlns:p14="http://schemas.microsoft.com/office/powerpoint/2010/main" val="38953646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9659" y="0"/>
            <a:ext cx="9163659" cy="6858000"/>
          </a:xfrm>
          <a:prstGeom prst="rect">
            <a:avLst/>
          </a:prstGeom>
          <a:solidFill>
            <a:srgbClr val="88D02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descr="Screen Shot 2014-02-02 at 1.00.0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05967">
            <a:off x="821687" y="-438115"/>
            <a:ext cx="6885992" cy="6858000"/>
          </a:xfrm>
          <a:prstGeom prst="rect">
            <a:avLst/>
          </a:prstGeom>
        </p:spPr>
      </p:pic>
      <p:pic>
        <p:nvPicPr>
          <p:cNvPr id="12" name="Picture 11" descr="Slide_gree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59" y="0"/>
            <a:ext cx="9163659" cy="7208445"/>
          </a:xfrm>
          <a:prstGeom prst="rect">
            <a:avLst/>
          </a:prstGeom>
        </p:spPr>
      </p:pic>
      <p:sp>
        <p:nvSpPr>
          <p:cNvPr id="25" name="Title 1"/>
          <p:cNvSpPr txBox="1">
            <a:spLocks/>
          </p:cNvSpPr>
          <p:nvPr/>
        </p:nvSpPr>
        <p:spPr>
          <a:xfrm>
            <a:off x="860607" y="-69005"/>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solidFill>
                  <a:schemeClr val="bg1"/>
                </a:solidFill>
              </a:rPr>
              <a:t>Document Your Tweaks</a:t>
            </a:r>
            <a:endParaRPr lang="en-US" dirty="0">
              <a:solidFill>
                <a:schemeClr val="bg1"/>
              </a:solidFill>
            </a:endParaRPr>
          </a:p>
        </p:txBody>
      </p:sp>
      <p:sp>
        <p:nvSpPr>
          <p:cNvPr id="18" name="TextBox 17"/>
          <p:cNvSpPr txBox="1"/>
          <p:nvPr/>
        </p:nvSpPr>
        <p:spPr>
          <a:xfrm rot="21123945">
            <a:off x="1590529" y="1208241"/>
            <a:ext cx="5400400" cy="2308324"/>
          </a:xfrm>
          <a:prstGeom prst="rect">
            <a:avLst/>
          </a:prstGeom>
          <a:noFill/>
        </p:spPr>
        <p:txBody>
          <a:bodyPr wrap="square" rtlCol="0">
            <a:spAutoFit/>
          </a:bodyPr>
          <a:lstStyle/>
          <a:p>
            <a:pPr marL="285750" indent="-285750">
              <a:buFont typeface="Arial"/>
              <a:buChar char="•"/>
            </a:pPr>
            <a:r>
              <a:rPr lang="en-US" sz="3600" b="1" dirty="0" smtClean="0">
                <a:solidFill>
                  <a:schemeClr val="accent6"/>
                </a:solidFill>
              </a:rPr>
              <a:t>Do your tweaks</a:t>
            </a:r>
          </a:p>
          <a:p>
            <a:pPr marL="285750" indent="-285750">
              <a:buFont typeface="Arial"/>
              <a:buChar char="•"/>
            </a:pPr>
            <a:r>
              <a:rPr lang="en-US" sz="3600" b="1" dirty="0" smtClean="0">
                <a:solidFill>
                  <a:schemeClr val="accent6"/>
                </a:solidFill>
              </a:rPr>
              <a:t>Record results</a:t>
            </a:r>
          </a:p>
          <a:p>
            <a:pPr marL="285750" indent="-285750">
              <a:buFont typeface="Arial"/>
              <a:buChar char="•"/>
            </a:pPr>
            <a:r>
              <a:rPr lang="en-US" sz="3600" b="1" dirty="0" smtClean="0">
                <a:solidFill>
                  <a:schemeClr val="accent6"/>
                </a:solidFill>
              </a:rPr>
              <a:t>Document your work for judges to review</a:t>
            </a:r>
          </a:p>
        </p:txBody>
      </p:sp>
    </p:spTree>
    <p:extLst>
      <p:ext uri="{BB962C8B-B14F-4D97-AF65-F5344CB8AC3E}">
        <p14:creationId xmlns:p14="http://schemas.microsoft.com/office/powerpoint/2010/main" val="38676929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 y="668843"/>
            <a:ext cx="9247261" cy="6199977"/>
          </a:xfrm>
          <a:prstGeom prst="rect">
            <a:avLst/>
          </a:prstGeom>
        </p:spPr>
      </p:pic>
      <p:pic>
        <p:nvPicPr>
          <p:cNvPr id="27" name="Picture 26" descr="SmithsonianLogo.png"/>
          <p:cNvPicPr>
            <a:picLocks noChangeAspect="1"/>
          </p:cNvPicPr>
          <p:nvPr/>
        </p:nvPicPr>
        <p:blipFill>
          <a:blip r:embed="rId4">
            <a:alphaModFix amt="15000"/>
            <a:extLst>
              <a:ext uri="{28A0092B-C50C-407E-A947-70E740481C1C}">
                <a14:useLocalDpi xmlns:a14="http://schemas.microsoft.com/office/drawing/2010/main" val="0"/>
              </a:ext>
            </a:extLst>
          </a:blip>
          <a:stretch>
            <a:fillRect/>
          </a:stretch>
        </p:blipFill>
        <p:spPr>
          <a:xfrm>
            <a:off x="1977695" y="1141577"/>
            <a:ext cx="5106520" cy="5106520"/>
          </a:xfrm>
          <a:prstGeom prst="rect">
            <a:avLst/>
          </a:prstGeom>
        </p:spPr>
      </p:pic>
      <p:pic>
        <p:nvPicPr>
          <p:cNvPr id="9" name="Picture 8" descr="Slide_Tangerin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8431"/>
            <a:ext cx="9247261" cy="7145611"/>
          </a:xfrm>
          <a:prstGeom prst="rect">
            <a:avLst/>
          </a:prstGeom>
        </p:spPr>
      </p:pic>
      <p:sp>
        <p:nvSpPr>
          <p:cNvPr id="5" name="Title 1"/>
          <p:cNvSpPr>
            <a:spLocks noGrp="1"/>
          </p:cNvSpPr>
          <p:nvPr>
            <p:ph type="title"/>
          </p:nvPr>
        </p:nvSpPr>
        <p:spPr>
          <a:xfrm>
            <a:off x="860607" y="-69005"/>
            <a:ext cx="8229600" cy="1143000"/>
          </a:xfrm>
        </p:spPr>
        <p:txBody>
          <a:bodyPr>
            <a:normAutofit/>
          </a:bodyPr>
          <a:lstStyle/>
          <a:p>
            <a:pPr algn="l"/>
            <a:r>
              <a:rPr lang="en-US" sz="3200" dirty="0" smtClean="0">
                <a:solidFill>
                  <a:schemeClr val="bg1"/>
                </a:solidFill>
              </a:rPr>
              <a:t>That</a:t>
            </a:r>
            <a:r>
              <a:rPr lang="fr-FR" sz="3200" dirty="0" smtClean="0">
                <a:solidFill>
                  <a:schemeClr val="bg1"/>
                </a:solidFill>
              </a:rPr>
              <a:t>’</a:t>
            </a:r>
            <a:r>
              <a:rPr lang="en-US" sz="3200" dirty="0" smtClean="0">
                <a:solidFill>
                  <a:schemeClr val="bg1"/>
                </a:solidFill>
              </a:rPr>
              <a:t>s the 6th Step in the Invention Process.</a:t>
            </a:r>
            <a:endParaRPr lang="en-US" sz="3200" dirty="0">
              <a:solidFill>
                <a:schemeClr val="bg1"/>
              </a:solidFill>
            </a:endParaRPr>
          </a:p>
        </p:txBody>
      </p:sp>
      <p:sp>
        <p:nvSpPr>
          <p:cNvPr id="35" name="Rectangle 34"/>
          <p:cNvSpPr/>
          <p:nvPr/>
        </p:nvSpPr>
        <p:spPr>
          <a:xfrm rot="21274672">
            <a:off x="4350193" y="2783847"/>
            <a:ext cx="4433287" cy="1191195"/>
          </a:xfrm>
          <a:prstGeom prst="rect">
            <a:avLst/>
          </a:prstGeom>
          <a:solidFill>
            <a:srgbClr val="53A935"/>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chemeClr val="bg1"/>
                </a:solidFill>
              </a:rPr>
              <a:t>Can’t wait to see your improvements!</a:t>
            </a:r>
          </a:p>
        </p:txBody>
      </p:sp>
      <p:pic>
        <p:nvPicPr>
          <p:cNvPr id="8" name="Picture 7" descr="ChallengeSteps6_Tweakit.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43144" y="2753772"/>
            <a:ext cx="2161582" cy="2161582"/>
          </a:xfrm>
          <a:prstGeom prst="rect">
            <a:avLst/>
          </a:prstGeom>
          <a:effectLst>
            <a:glow rad="330200">
              <a:schemeClr val="bg1">
                <a:alpha val="28000"/>
              </a:schemeClr>
            </a:glow>
          </a:effectLst>
        </p:spPr>
      </p:pic>
    </p:spTree>
    <p:extLst>
      <p:ext uri="{BB962C8B-B14F-4D97-AF65-F5344CB8AC3E}">
        <p14:creationId xmlns:p14="http://schemas.microsoft.com/office/powerpoint/2010/main" val="27366388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6939</TotalTime>
  <Words>482</Words>
  <Application>Microsoft Office PowerPoint</Application>
  <PresentationFormat>On-screen Show (4:3)</PresentationFormat>
  <Paragraphs>74</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Helvetica Neue</vt:lpstr>
      <vt:lpstr>Helvetica Neue Light</vt:lpstr>
      <vt:lpstr>Office Theme</vt:lpstr>
      <vt:lpstr>PowerPoint Presentation</vt:lpstr>
      <vt:lpstr>Step 6: Tweak It</vt:lpstr>
      <vt:lpstr>Tweak Your Invention</vt:lpstr>
      <vt:lpstr>Tweak Your Invention</vt:lpstr>
      <vt:lpstr>Make Improvements</vt:lpstr>
      <vt:lpstr>Make Improvements</vt:lpstr>
      <vt:lpstr>Review Your Test Results</vt:lpstr>
      <vt:lpstr>PowerPoint Presentation</vt:lpstr>
      <vt:lpstr>That’s the 6th Step in the Invention Process.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Cooper</dc:creator>
  <cp:lastModifiedBy>Laura Woodside</cp:lastModifiedBy>
  <cp:revision>132</cp:revision>
  <cp:lastPrinted>2014-02-05T14:48:46Z</cp:lastPrinted>
  <dcterms:created xsi:type="dcterms:W3CDTF">2014-01-19T15:59:07Z</dcterms:created>
  <dcterms:modified xsi:type="dcterms:W3CDTF">2016-01-07T19:30:46Z</dcterms:modified>
</cp:coreProperties>
</file>