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9" r:id="rId5"/>
    <p:sldId id="260" r:id="rId6"/>
    <p:sldId id="270" r:id="rId7"/>
    <p:sldId id="259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119"/>
    <a:srgbClr val="A9E583"/>
    <a:srgbClr val="BCDDA3"/>
    <a:srgbClr val="40629F"/>
    <a:srgbClr val="FCA408"/>
    <a:srgbClr val="53A935"/>
    <a:srgbClr val="29B436"/>
    <a:srgbClr val="88D027"/>
    <a:srgbClr val="8BC63A"/>
    <a:srgbClr val="FD7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87965" autoAdjust="0"/>
  </p:normalViewPr>
  <p:slideViewPr>
    <p:cSldViewPr snapToGrid="0" snapToObjects="1">
      <p:cViewPr varScale="1">
        <p:scale>
          <a:sx n="62" d="100"/>
          <a:sy n="62" d="100"/>
        </p:scale>
        <p:origin x="15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10872E3C-EEAF-D54B-8AD7-55EF4A16BBE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7EC26DC-8E2B-714D-A059-D53462F42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2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baseline="0" dirty="0" smtClean="0">
                <a:ea typeface="+mn-ea"/>
                <a:cs typeface="+mn-cs"/>
              </a:rPr>
              <a:t>Step One: Think It</a:t>
            </a:r>
            <a:endParaRPr lang="en-US" b="1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6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Once you </a:t>
            </a:r>
            <a:r>
              <a:rPr lang="en-US" dirty="0"/>
              <a:t>have a list, </a:t>
            </a:r>
            <a:r>
              <a:rPr lang="en-US" dirty="0" smtClean="0"/>
              <a:t>you’ll </a:t>
            </a:r>
            <a:r>
              <a:rPr lang="en-US" dirty="0"/>
              <a:t>have a big decision to make! </a:t>
            </a:r>
            <a:r>
              <a:rPr lang="en-US" dirty="0" smtClean="0"/>
              <a:t>Which problem fascinates you? Which </a:t>
            </a:r>
            <a:r>
              <a:rPr lang="en-US" dirty="0"/>
              <a:t>problem is possible for you to solve with a new invention?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process of elimination, cross off the </a:t>
            </a:r>
            <a:r>
              <a:rPr lang="en-US" dirty="0" smtClean="0"/>
              <a:t>ideas </a:t>
            </a:r>
            <a:r>
              <a:rPr lang="en-US" dirty="0"/>
              <a:t>that least interest </a:t>
            </a:r>
            <a:r>
              <a:rPr lang="en-US" dirty="0" smtClean="0"/>
              <a:t>you,</a:t>
            </a:r>
            <a:r>
              <a:rPr lang="en-US" baseline="0" dirty="0" smtClean="0"/>
              <a:t> or that you don’t think you could solve with a new invention.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4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your final decision by selecting the problem that really sparks your curiosity and gets you excited about inventing! </a:t>
            </a:r>
          </a:p>
          <a:p>
            <a:r>
              <a:rPr lang="en-US" dirty="0"/>
              <a:t>Remember, identifying your problem and solution is the bedrock of your invention!  Choose wisely!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Get </a:t>
            </a:r>
            <a:r>
              <a:rPr lang="en-US" dirty="0" smtClean="0"/>
              <a:t>started on </a:t>
            </a:r>
            <a:r>
              <a:rPr lang="en-US" i="1" dirty="0" smtClean="0"/>
              <a:t>this</a:t>
            </a:r>
            <a:r>
              <a:rPr lang="en-US" dirty="0" smtClean="0"/>
              <a:t> challenge </a:t>
            </a:r>
            <a:r>
              <a:rPr lang="en-US" dirty="0"/>
              <a:t>right now by listing </a:t>
            </a:r>
            <a:r>
              <a:rPr lang="en-US" dirty="0" smtClean="0"/>
              <a:t>possible health </a:t>
            </a:r>
            <a:r>
              <a:rPr lang="en-US" dirty="0"/>
              <a:t>problems on the first page in your </a:t>
            </a:r>
            <a:r>
              <a:rPr lang="en-US" dirty="0" smtClean="0"/>
              <a:t>Inventor’s </a:t>
            </a:r>
            <a:r>
              <a:rPr lang="en-US" dirty="0"/>
              <a:t>N</a:t>
            </a:r>
            <a:r>
              <a:rPr lang="en-US" dirty="0" smtClean="0"/>
              <a:t>otebook</a:t>
            </a:r>
            <a:r>
              <a:rPr lang="en-US" dirty="0"/>
              <a:t>.  You may wish to start a section titled </a:t>
            </a:r>
            <a:r>
              <a:rPr lang="en-US" i="1" dirty="0"/>
              <a:t>Think It!</a:t>
            </a:r>
            <a:r>
              <a:rPr lang="en-US" dirty="0" smtClean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use your notebook to capture all your notes and sketches throughout the steps of your invention process.   </a:t>
            </a:r>
          </a:p>
          <a:p>
            <a:r>
              <a:rPr lang="en-US" dirty="0" smtClean="0"/>
              <a:t>Your </a:t>
            </a:r>
            <a:r>
              <a:rPr lang="en-US" dirty="0"/>
              <a:t>notebook will help you when you prepare your entry for submission.</a:t>
            </a:r>
            <a:r>
              <a:rPr lang="en-US" dirty="0" smtClean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know how to complete </a:t>
            </a:r>
            <a:r>
              <a:rPr lang="en-US" dirty="0" smtClean="0"/>
              <a:t>Step 1 of </a:t>
            </a:r>
            <a:r>
              <a:rPr lang="en-US" dirty="0"/>
              <a:t>the invention </a:t>
            </a:r>
            <a:r>
              <a:rPr lang="en-US" dirty="0" smtClean="0"/>
              <a:t>process,</a:t>
            </a:r>
            <a:r>
              <a:rPr lang="en-US" baseline="0" dirty="0" smtClean="0"/>
              <a:t> </a:t>
            </a:r>
            <a:r>
              <a:rPr lang="en-US" dirty="0" smtClean="0"/>
              <a:t>THINK </a:t>
            </a:r>
            <a:r>
              <a:rPr lang="en-US" smtClean="0"/>
              <a:t>IT!,</a:t>
            </a:r>
            <a:r>
              <a:rPr lang="en-US" baseline="0" smtClean="0"/>
              <a:t> </a:t>
            </a:r>
            <a:r>
              <a:rPr lang="en-US" smtClean="0"/>
              <a:t>by </a:t>
            </a:r>
            <a:r>
              <a:rPr lang="en-US" dirty="0"/>
              <a:t>generating a list of problems and choosing one that sparks your interest as an inventor!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864">
              <a:defRPr/>
            </a:pPr>
            <a:r>
              <a:rPr lang="en-US" dirty="0"/>
              <a:t>In this lesson, you are going to learn how to complete the first step in the invention process, THINK </a:t>
            </a:r>
            <a:r>
              <a:rPr lang="en-US" dirty="0" smtClean="0"/>
              <a:t>IT.</a:t>
            </a:r>
            <a:r>
              <a:rPr lang="en-US" baseline="0" dirty="0" smtClean="0"/>
              <a:t> You’ll</a:t>
            </a:r>
            <a:r>
              <a:rPr lang="en-US" dirty="0" smtClean="0"/>
              <a:t> identify </a:t>
            </a:r>
            <a:r>
              <a:rPr lang="en-US" dirty="0"/>
              <a:t>a problem that you would like to solve and </a:t>
            </a:r>
            <a:r>
              <a:rPr lang="en-US" dirty="0" smtClean="0"/>
              <a:t>begin </a:t>
            </a:r>
            <a:r>
              <a:rPr lang="en-US" dirty="0"/>
              <a:t>to imagine your solution!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know that inventions are used to solve problems.  </a:t>
            </a:r>
            <a:r>
              <a:rPr lang="en-US" dirty="0" smtClean="0"/>
              <a:t>For</a:t>
            </a:r>
            <a:r>
              <a:rPr lang="en-US" baseline="0" dirty="0" smtClean="0"/>
              <a:t> example, </a:t>
            </a:r>
            <a:r>
              <a:rPr lang="en-US" dirty="0" smtClean="0"/>
              <a:t>Thomas</a:t>
            </a:r>
            <a:r>
              <a:rPr lang="en-US" baseline="0" dirty="0" smtClean="0"/>
              <a:t> </a:t>
            </a:r>
            <a:r>
              <a:rPr lang="en-US" dirty="0" smtClean="0"/>
              <a:t>Edison </a:t>
            </a:r>
            <a:r>
              <a:rPr lang="en-US" dirty="0"/>
              <a:t>solved the </a:t>
            </a:r>
            <a:r>
              <a:rPr lang="en-US" dirty="0" smtClean="0"/>
              <a:t>need for better indoor lighting by</a:t>
            </a:r>
            <a:r>
              <a:rPr lang="en-US" baseline="0" dirty="0" smtClean="0"/>
              <a:t> inventing the long-lasting</a:t>
            </a:r>
            <a:r>
              <a:rPr lang="en-US" dirty="0" smtClean="0"/>
              <a:t> </a:t>
            </a:r>
            <a:r>
              <a:rPr lang="en-US" dirty="0"/>
              <a:t>a light </a:t>
            </a:r>
            <a:r>
              <a:rPr lang="en-US" dirty="0" smtClean="0"/>
              <a:t>bulb.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Alexander </a:t>
            </a:r>
            <a:r>
              <a:rPr lang="en-US" dirty="0"/>
              <a:t>Graham Bell solved the problem of communicating </a:t>
            </a:r>
            <a:r>
              <a:rPr lang="en-US" dirty="0" smtClean="0"/>
              <a:t>over long distances by</a:t>
            </a:r>
            <a:r>
              <a:rPr lang="en-US" baseline="0" dirty="0" smtClean="0"/>
              <a:t> inventing</a:t>
            </a:r>
            <a:r>
              <a:rPr lang="en-US" dirty="0" smtClean="0"/>
              <a:t> </a:t>
            </a:r>
            <a:r>
              <a:rPr lang="en-US" dirty="0"/>
              <a:t>the telephone.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 past </a:t>
            </a:r>
            <a:r>
              <a:rPr lang="en-US" dirty="0" err="1"/>
              <a:t>ePals</a:t>
            </a:r>
            <a:r>
              <a:rPr lang="en-US" dirty="0"/>
              <a:t> Invent It Contests, students like you have solved many different kinds of problems.  For example, seven-year old Sam tackled the issue </a:t>
            </a:r>
            <a:r>
              <a:rPr lang="en-US" dirty="0" smtClean="0"/>
              <a:t>of people </a:t>
            </a:r>
            <a:r>
              <a:rPr lang="en-US" dirty="0"/>
              <a:t>getting cold while </a:t>
            </a:r>
            <a:r>
              <a:rPr lang="en-US" dirty="0" smtClean="0"/>
              <a:t>scraping</a:t>
            </a:r>
            <a:r>
              <a:rPr lang="en-US" baseline="0" dirty="0" smtClean="0"/>
              <a:t> ice and snow from their</a:t>
            </a:r>
            <a:r>
              <a:rPr lang="en-US" dirty="0" smtClean="0"/>
              <a:t> </a:t>
            </a:r>
            <a:r>
              <a:rPr lang="en-US" dirty="0"/>
              <a:t>car </a:t>
            </a:r>
            <a:r>
              <a:rPr lang="en-US" dirty="0" smtClean="0"/>
              <a:t>windshield.</a:t>
            </a:r>
            <a:r>
              <a:rPr lang="en-US" baseline="0" dirty="0" smtClean="0"/>
              <a:t> How?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creating a scraper that can be used from inside the </a:t>
            </a:r>
            <a:r>
              <a:rPr lang="en-US" dirty="0" smtClean="0"/>
              <a:t>car! 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9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Chase, a 13-year old from North Carolina, invented a refugee travois to help a single </a:t>
            </a:r>
            <a:r>
              <a:rPr lang="en-US" dirty="0" smtClean="0"/>
              <a:t>parent</a:t>
            </a:r>
            <a:r>
              <a:rPr lang="en-US" baseline="0" dirty="0" smtClean="0"/>
              <a:t> easily </a:t>
            </a:r>
            <a:r>
              <a:rPr lang="en-US" dirty="0" smtClean="0"/>
              <a:t>transport </a:t>
            </a:r>
            <a:r>
              <a:rPr lang="en-US" dirty="0"/>
              <a:t>multiple children easily to safety. 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864">
              <a:defRPr/>
            </a:pPr>
            <a:r>
              <a:rPr lang="en-US" dirty="0"/>
              <a:t>To identify a problem </a:t>
            </a:r>
            <a:r>
              <a:rPr lang="en-US" b="1" dirty="0"/>
              <a:t>you</a:t>
            </a:r>
            <a:r>
              <a:rPr lang="en-US" dirty="0"/>
              <a:t> might want to solve as an inventor, start by brainstorming.  Grab your pencil or computer and make a list of </a:t>
            </a:r>
            <a:r>
              <a:rPr lang="en-US" dirty="0" smtClean="0"/>
              <a:t>problems.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9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First, think about your own</a:t>
            </a:r>
            <a:r>
              <a:rPr lang="en-US" baseline="0" dirty="0" smtClean="0">
                <a:effectLst/>
              </a:rPr>
              <a:t> l</a:t>
            </a:r>
            <a:r>
              <a:rPr lang="en-US" dirty="0" smtClean="0">
                <a:effectLst/>
              </a:rPr>
              <a:t>ife.</a:t>
            </a:r>
            <a:r>
              <a:rPr lang="en-US" baseline="0" dirty="0" smtClean="0">
                <a:effectLst/>
              </a:rPr>
              <a:t> What current products frustrate you? W</a:t>
            </a:r>
            <a:r>
              <a:rPr lang="en-US" dirty="0" smtClean="0">
                <a:effectLst/>
              </a:rPr>
              <a:t>hat problems do you have</a:t>
            </a:r>
            <a:r>
              <a:rPr lang="en-US" baseline="0" dirty="0" smtClean="0">
                <a:effectLst/>
              </a:rPr>
              <a:t> in</a:t>
            </a:r>
            <a:r>
              <a:rPr lang="en-US" dirty="0" smtClean="0">
                <a:effectLst/>
              </a:rPr>
              <a:t> your home, school, or community that an invention might help? Next, ask friends, family, and teachers what problems they’d like to solve</a:t>
            </a:r>
            <a:r>
              <a:rPr lang="en-US" baseline="0" dirty="0" smtClean="0">
                <a:effectLst/>
              </a:rPr>
              <a:t>. As </a:t>
            </a:r>
            <a:r>
              <a:rPr lang="en-US" dirty="0" smtClean="0">
                <a:effectLst/>
              </a:rPr>
              <a:t>you listen to their responses, think about how solving their problems could help others improve their lives.</a:t>
            </a:r>
          </a:p>
          <a:p>
            <a:pPr defTabSz="4698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Finally, read the newspaper or watch the news to find out about bigger, global problems you could tackle.</a:t>
            </a:r>
          </a:p>
          <a:p>
            <a:pPr defTabSz="46986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C26DC-8E2B-714D-A059-D53462F42D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4704-1629-4540-9AFC-FD3BCD45BBB7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380F-03B3-2F42-B880-482C76FB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901" y="0"/>
            <a:ext cx="9291901" cy="6572624"/>
          </a:xfrm>
          <a:prstGeom prst="rect">
            <a:avLst/>
          </a:prstGeom>
        </p:spPr>
      </p:pic>
      <p:pic>
        <p:nvPicPr>
          <p:cNvPr id="20" name="Picture 19" descr="SmithsonianLogo.png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5" y="472734"/>
            <a:ext cx="5106520" cy="5106520"/>
          </a:xfrm>
          <a:prstGeom prst="rect">
            <a:avLst/>
          </a:prstGeom>
        </p:spPr>
      </p:pic>
      <p:pic>
        <p:nvPicPr>
          <p:cNvPr id="4" name="Picture 3" descr="TitleSlide_Background_Tanger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00" y="0"/>
            <a:ext cx="9291900" cy="6858000"/>
          </a:xfrm>
          <a:prstGeom prst="rect">
            <a:avLst/>
          </a:prstGeom>
        </p:spPr>
      </p:pic>
      <p:pic>
        <p:nvPicPr>
          <p:cNvPr id="5" name="Picture 4" descr="ePalslogo_rgb_Tangeri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1" y="5543794"/>
            <a:ext cx="1419413" cy="872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9116" y="5181100"/>
            <a:ext cx="3671155" cy="125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Helvetica Neue Light"/>
              </a:rPr>
              <a:t>The Invention Process: Step 1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  <a:latin typeface="+mj-lt"/>
              <a:cs typeface="Helvetica Neue Light"/>
            </a:endParaRPr>
          </a:p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cs typeface="Helvetica Neue"/>
              </a:rPr>
              <a:t>Think it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Helvetica Neue"/>
              </a:rPr>
              <a:t>Identify a Problem or Need</a:t>
            </a:r>
            <a:endParaRPr lang="en-US" b="1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21" name="Picture 20" descr="ChallengeSteps1_think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92" y="4647682"/>
            <a:ext cx="1792224" cy="1792224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2" name="Picture 21" descr="ChallengeSteps2_Explore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66" y="2297721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3" name="Picture 22" descr="ChallengeSteps3_Sketchi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74" y="3321026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4" name="Picture 23" descr="ChallengeSteps4_Createi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9" y="687073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5" name="Picture 24" descr="ChallengeSteps5_Tryi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08" y="1927852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6" name="Picture 25" descr="ChallengeSteps6_Tweaki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27" y="472734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  <p:pic>
        <p:nvPicPr>
          <p:cNvPr id="27" name="Picture 26" descr="ChallengeSteps7_Selli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53" y="2080247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17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6690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2632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5519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lid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64142"/>
            <a:ext cx="9328576" cy="7208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253" y="777216"/>
            <a:ext cx="1627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Personal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564" y="777216"/>
            <a:ext cx="1289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School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404" y="752068"/>
            <a:ext cx="2124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557" y="777216"/>
            <a:ext cx="12604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Global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60286" y="1398399"/>
            <a:ext cx="8803393" cy="0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734079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Choose a Problem to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olve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566" y="1318739"/>
            <a:ext cx="9158140" cy="4403650"/>
            <a:chOff x="99566" y="1318739"/>
            <a:chExt cx="9158140" cy="4403650"/>
          </a:xfrm>
        </p:grpSpPr>
        <p:sp>
          <p:nvSpPr>
            <p:cNvPr id="2" name="Rectangle 1"/>
            <p:cNvSpPr/>
            <p:nvPr/>
          </p:nvSpPr>
          <p:spPr>
            <a:xfrm rot="193753">
              <a:off x="99566" y="2672835"/>
              <a:ext cx="1981247" cy="2361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29" name="Rectangle 28"/>
            <p:cNvSpPr/>
            <p:nvPr/>
          </p:nvSpPr>
          <p:spPr>
            <a:xfrm rot="21249434">
              <a:off x="116064" y="1473808"/>
              <a:ext cx="2491689" cy="85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53A935"/>
                  </a:solidFill>
                </a:rPr>
                <a:t>Problem</a:t>
              </a:r>
              <a:endParaRPr lang="en-US" sz="3200" dirty="0">
                <a:solidFill>
                  <a:srgbClr val="53A935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1289341">
              <a:off x="2190243" y="1624067"/>
              <a:ext cx="2405628" cy="1079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1" name="Rectangle 30"/>
            <p:cNvSpPr/>
            <p:nvPr/>
          </p:nvSpPr>
          <p:spPr>
            <a:xfrm rot="21360590">
              <a:off x="4586000" y="2685187"/>
              <a:ext cx="2491689" cy="85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99030" y="4362615"/>
              <a:ext cx="3135768" cy="1079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 rot="563421">
              <a:off x="6599671" y="1318739"/>
              <a:ext cx="2470459" cy="1105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95518" y="2434437"/>
              <a:ext cx="2380523" cy="1058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6" name="Rectangle 35"/>
            <p:cNvSpPr/>
            <p:nvPr/>
          </p:nvSpPr>
          <p:spPr>
            <a:xfrm rot="20914280">
              <a:off x="6877183" y="4558123"/>
              <a:ext cx="2380523" cy="1164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74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6690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2632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5519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lid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64142"/>
            <a:ext cx="9328576" cy="7208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253" y="777216"/>
            <a:ext cx="1627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Personal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564" y="777216"/>
            <a:ext cx="1289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School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404" y="752068"/>
            <a:ext cx="2124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557" y="777216"/>
            <a:ext cx="12604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Global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60286" y="1398399"/>
            <a:ext cx="8803393" cy="0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734079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Choose a Problem to Solve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566" y="1318739"/>
            <a:ext cx="9158140" cy="4403650"/>
            <a:chOff x="99566" y="1318739"/>
            <a:chExt cx="9158140" cy="4403650"/>
          </a:xfrm>
        </p:grpSpPr>
        <p:sp>
          <p:nvSpPr>
            <p:cNvPr id="2" name="Rectangle 1"/>
            <p:cNvSpPr/>
            <p:nvPr/>
          </p:nvSpPr>
          <p:spPr>
            <a:xfrm rot="193753">
              <a:off x="99566" y="2672835"/>
              <a:ext cx="1981247" cy="2361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29" name="Rectangle 28"/>
            <p:cNvSpPr/>
            <p:nvPr/>
          </p:nvSpPr>
          <p:spPr>
            <a:xfrm rot="21249434">
              <a:off x="116064" y="1473808"/>
              <a:ext cx="2491689" cy="85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53A935"/>
                  </a:solidFill>
                </a:rPr>
                <a:t>Problem</a:t>
              </a:r>
              <a:endParaRPr lang="en-US" sz="3200" dirty="0">
                <a:solidFill>
                  <a:srgbClr val="53A935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1289341">
              <a:off x="2190243" y="1624067"/>
              <a:ext cx="2405628" cy="1079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1" name="Rectangle 30"/>
            <p:cNvSpPr/>
            <p:nvPr/>
          </p:nvSpPr>
          <p:spPr>
            <a:xfrm rot="21360590">
              <a:off x="4586000" y="2685187"/>
              <a:ext cx="2491689" cy="85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99030" y="4362615"/>
              <a:ext cx="3135768" cy="1079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 rot="563421">
              <a:off x="6599671" y="1318739"/>
              <a:ext cx="2470459" cy="1105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95518" y="2434437"/>
              <a:ext cx="2380523" cy="1058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6" name="Rectangle 35"/>
            <p:cNvSpPr/>
            <p:nvPr/>
          </p:nvSpPr>
          <p:spPr>
            <a:xfrm rot="20914280">
              <a:off x="6877183" y="4558123"/>
              <a:ext cx="2380523" cy="1164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01598" y="1646236"/>
            <a:ext cx="1916382" cy="47435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4079" y="1646236"/>
            <a:ext cx="1412351" cy="585311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8948" y="3648547"/>
            <a:ext cx="1386206" cy="60310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71253" y="3254853"/>
            <a:ext cx="1955437" cy="110776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65756" y="2074551"/>
            <a:ext cx="1252358" cy="43313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80105" y="1982614"/>
            <a:ext cx="596455" cy="66423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99171" y="1517723"/>
            <a:ext cx="530177" cy="713824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26557" y="1509298"/>
            <a:ext cx="1109032" cy="892225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50799" y="2843040"/>
            <a:ext cx="1433274" cy="43313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450799" y="2553923"/>
            <a:ext cx="1109032" cy="892225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0229" y="4651732"/>
            <a:ext cx="1433274" cy="43313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50229" y="4362615"/>
            <a:ext cx="1109032" cy="892225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07413" y="4857622"/>
            <a:ext cx="779625" cy="584749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434798" y="4980911"/>
            <a:ext cx="952240" cy="72004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6690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2632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5519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lid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64142"/>
            <a:ext cx="9328576" cy="7208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253" y="777216"/>
            <a:ext cx="1627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Personal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564" y="777216"/>
            <a:ext cx="1289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School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404" y="752068"/>
            <a:ext cx="2124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557" y="777216"/>
            <a:ext cx="12604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Global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60286" y="1398399"/>
            <a:ext cx="8803393" cy="0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734079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Choose a Problem to Solve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566" y="1318739"/>
            <a:ext cx="9158140" cy="4403650"/>
            <a:chOff x="99566" y="1318739"/>
            <a:chExt cx="9158140" cy="4403650"/>
          </a:xfrm>
        </p:grpSpPr>
        <p:sp>
          <p:nvSpPr>
            <p:cNvPr id="2" name="Rectangle 1"/>
            <p:cNvSpPr/>
            <p:nvPr/>
          </p:nvSpPr>
          <p:spPr>
            <a:xfrm rot="193753">
              <a:off x="99566" y="2672835"/>
              <a:ext cx="1981247" cy="2361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29" name="Rectangle 28"/>
            <p:cNvSpPr/>
            <p:nvPr/>
          </p:nvSpPr>
          <p:spPr>
            <a:xfrm rot="21249434">
              <a:off x="116064" y="1473808"/>
              <a:ext cx="2491689" cy="85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53A935"/>
                  </a:solidFill>
                </a:rPr>
                <a:t>Problem</a:t>
              </a:r>
              <a:endParaRPr lang="en-US" sz="3200" dirty="0">
                <a:solidFill>
                  <a:srgbClr val="53A935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1289341">
              <a:off x="2190243" y="1624067"/>
              <a:ext cx="2405628" cy="1079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1" name="Rectangle 30"/>
            <p:cNvSpPr/>
            <p:nvPr/>
          </p:nvSpPr>
          <p:spPr>
            <a:xfrm rot="21360590">
              <a:off x="4586000" y="2685187"/>
              <a:ext cx="2491689" cy="85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99030" y="4362615"/>
              <a:ext cx="3135768" cy="1079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 rot="563421">
              <a:off x="6599671" y="1318739"/>
              <a:ext cx="2470459" cy="1105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95518" y="2434437"/>
              <a:ext cx="2380523" cy="1058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  <p:sp>
          <p:nvSpPr>
            <p:cNvPr id="36" name="Rectangle 35"/>
            <p:cNvSpPr/>
            <p:nvPr/>
          </p:nvSpPr>
          <p:spPr>
            <a:xfrm rot="20914280">
              <a:off x="6877183" y="4558123"/>
              <a:ext cx="2380523" cy="1164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53A935"/>
                  </a:solidFill>
                </a:rPr>
                <a:t>Problem</a:t>
              </a:r>
              <a:endParaRPr lang="en-US" sz="28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01598" y="1646236"/>
            <a:ext cx="1916382" cy="47435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34079" y="1646236"/>
            <a:ext cx="1412351" cy="585311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8948" y="3648547"/>
            <a:ext cx="1386206" cy="60310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71253" y="3254853"/>
            <a:ext cx="1955437" cy="110776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65756" y="2074551"/>
            <a:ext cx="1252358" cy="43313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80105" y="1982614"/>
            <a:ext cx="596455" cy="66423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99171" y="1517723"/>
            <a:ext cx="530177" cy="713824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26557" y="1509298"/>
            <a:ext cx="1109032" cy="892225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50799" y="2843040"/>
            <a:ext cx="1433274" cy="43313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450799" y="2553923"/>
            <a:ext cx="1109032" cy="892225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0229" y="4651732"/>
            <a:ext cx="1433274" cy="43313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50229" y="4362615"/>
            <a:ext cx="1109032" cy="892225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07413" y="4857622"/>
            <a:ext cx="779625" cy="584749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434798" y="4980911"/>
            <a:ext cx="952240" cy="720042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462632" y="2449667"/>
            <a:ext cx="2663925" cy="153259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419" y="0"/>
            <a:ext cx="9144419" cy="6872490"/>
          </a:xfrm>
          <a:prstGeom prst="rect">
            <a:avLst/>
          </a:prstGeom>
          <a:solidFill>
            <a:srgbClr val="FBA5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4-01-30 at 11.09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8" y="0"/>
            <a:ext cx="6773071" cy="6858000"/>
          </a:xfrm>
          <a:prstGeom prst="rect">
            <a:avLst/>
          </a:prstGeom>
        </p:spPr>
      </p:pic>
      <p:pic>
        <p:nvPicPr>
          <p:cNvPr id="3" name="Picture 2" descr="Slide2_Tanger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-1449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0709" y="5006761"/>
            <a:ext cx="8373870" cy="138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 Neue"/>
              </a:rPr>
              <a:t>Get Started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  <a:latin typeface="+mj-lt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 rot="270716">
            <a:off x="865044" y="356340"/>
            <a:ext cx="3077743" cy="726876"/>
          </a:xfrm>
          <a:prstGeom prst="rect">
            <a:avLst/>
          </a:prstGeom>
          <a:solidFill>
            <a:srgbClr val="53A9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Most people don’t get </a:t>
            </a:r>
            <a:r>
              <a:rPr lang="en-US" sz="2000" b="1" smtClean="0">
                <a:solidFill>
                  <a:schemeClr val="bg1"/>
                </a:solidFill>
              </a:rPr>
              <a:t>enough sleep.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9460" y="1408264"/>
            <a:ext cx="4380690" cy="667742"/>
          </a:xfrm>
          <a:prstGeom prst="rect">
            <a:avLst/>
          </a:prstGeom>
          <a:solidFill>
            <a:srgbClr val="53A9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Sports can be dangerous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 players.</a:t>
            </a:r>
          </a:p>
        </p:txBody>
      </p:sp>
      <p:sp>
        <p:nvSpPr>
          <p:cNvPr id="8" name="Rectangle 7"/>
          <p:cNvSpPr/>
          <p:nvPr/>
        </p:nvSpPr>
        <p:spPr>
          <a:xfrm rot="264904">
            <a:off x="854721" y="2370211"/>
            <a:ext cx="4434349" cy="633684"/>
          </a:xfrm>
          <a:prstGeom prst="rect">
            <a:avLst/>
          </a:prstGeom>
          <a:solidFill>
            <a:srgbClr val="53A9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It’s difficult to </a:t>
            </a:r>
            <a:r>
              <a:rPr lang="en-US" sz="2000" b="1" smtClean="0">
                <a:solidFill>
                  <a:schemeClr val="bg1"/>
                </a:solidFill>
              </a:rPr>
              <a:t>make smart food choices.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427482">
            <a:off x="661151" y="3395320"/>
            <a:ext cx="3485527" cy="796603"/>
          </a:xfrm>
          <a:prstGeom prst="rect">
            <a:avLst/>
          </a:prstGeom>
          <a:solidFill>
            <a:srgbClr val="53A9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 spend too much time staring at screens.</a:t>
            </a:r>
          </a:p>
        </p:txBody>
      </p:sp>
    </p:spTree>
    <p:extLst>
      <p:ext uri="{BB962C8B-B14F-4D97-AF65-F5344CB8AC3E}">
        <p14:creationId xmlns:p14="http://schemas.microsoft.com/office/powerpoint/2010/main" val="15136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419" y="0"/>
            <a:ext cx="9144419" cy="6872490"/>
          </a:xfrm>
          <a:prstGeom prst="rect">
            <a:avLst/>
          </a:prstGeom>
          <a:solidFill>
            <a:srgbClr val="FBA5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4-01-30 at 11.09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599">
            <a:off x="22349" y="-381120"/>
            <a:ext cx="6773071" cy="6858000"/>
          </a:xfrm>
          <a:prstGeom prst="rect">
            <a:avLst/>
          </a:prstGeom>
        </p:spPr>
      </p:pic>
      <p:pic>
        <p:nvPicPr>
          <p:cNvPr id="3" name="Picture 2" descr="Slide2_Tanger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449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6789" y="5174401"/>
            <a:ext cx="8373870" cy="138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 Neue"/>
              </a:rPr>
              <a:t>Get Started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  <a:latin typeface="+mj-lt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 rot="21249434">
            <a:off x="121693" y="234335"/>
            <a:ext cx="3077743" cy="519143"/>
          </a:xfrm>
          <a:prstGeom prst="rect">
            <a:avLst/>
          </a:prstGeom>
          <a:solidFill>
            <a:srgbClr val="53A9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Pencils are made of wood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2464" y="773167"/>
            <a:ext cx="3785212" cy="456294"/>
          </a:xfrm>
          <a:prstGeom prst="rect">
            <a:avLst/>
          </a:prstGeom>
          <a:solidFill>
            <a:srgbClr val="53A9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Save trees with improved pencil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7628">
            <a:off x="4178519" y="1550014"/>
            <a:ext cx="2444496" cy="3218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69250">
            <a:off x="1938675" y="1597796"/>
            <a:ext cx="2289019" cy="29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8843"/>
            <a:ext cx="10046366" cy="6199977"/>
          </a:xfrm>
          <a:prstGeom prst="rect">
            <a:avLst/>
          </a:prstGeom>
        </p:spPr>
      </p:pic>
      <p:pic>
        <p:nvPicPr>
          <p:cNvPr id="27" name="Picture 26" descr="SmithsonianLogo.png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5" y="1141577"/>
            <a:ext cx="5106520" cy="5106520"/>
          </a:xfrm>
          <a:prstGeom prst="rect">
            <a:avLst/>
          </a:prstGeom>
        </p:spPr>
      </p:pic>
      <p:pic>
        <p:nvPicPr>
          <p:cNvPr id="9" name="Picture 8" descr="Slide_Tanger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431"/>
            <a:ext cx="10046366" cy="71456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607" y="-690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That</a:t>
            </a:r>
            <a:r>
              <a:rPr lang="fr-FR" sz="3200" dirty="0" smtClean="0">
                <a:solidFill>
                  <a:schemeClr val="bg1"/>
                </a:solidFill>
              </a:rPr>
              <a:t>’</a:t>
            </a:r>
            <a:r>
              <a:rPr lang="en-US" sz="3200" dirty="0" smtClean="0">
                <a:solidFill>
                  <a:schemeClr val="bg1"/>
                </a:solidFill>
              </a:rPr>
              <a:t>s the 1</a:t>
            </a:r>
            <a:r>
              <a:rPr lang="en-US" sz="3200" baseline="30000" dirty="0" smtClean="0">
                <a:solidFill>
                  <a:schemeClr val="bg1"/>
                </a:solidFill>
              </a:rPr>
              <a:t>st</a:t>
            </a:r>
            <a:r>
              <a:rPr lang="en-US" sz="3200" dirty="0" smtClean="0">
                <a:solidFill>
                  <a:schemeClr val="bg1"/>
                </a:solidFill>
              </a:rPr>
              <a:t> Step in the invention process.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4" name="Picture 33" descr="ChallengeSteps1_think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4" y="2293317"/>
            <a:ext cx="2613621" cy="2613621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 rot="21274672">
            <a:off x="4351643" y="2814466"/>
            <a:ext cx="3785212" cy="1191195"/>
          </a:xfrm>
          <a:prstGeom prst="rect">
            <a:avLst/>
          </a:prstGeom>
          <a:solidFill>
            <a:srgbClr val="53A9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Can’t wait to see your problem</a:t>
            </a:r>
          </a:p>
        </p:txBody>
      </p:sp>
    </p:spTree>
    <p:extLst>
      <p:ext uri="{BB962C8B-B14F-4D97-AF65-F5344CB8AC3E}">
        <p14:creationId xmlns:p14="http://schemas.microsoft.com/office/powerpoint/2010/main" val="27366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8843"/>
            <a:ext cx="9247261" cy="6199977"/>
          </a:xfrm>
          <a:prstGeom prst="rect">
            <a:avLst/>
          </a:prstGeom>
        </p:spPr>
      </p:pic>
      <p:pic>
        <p:nvPicPr>
          <p:cNvPr id="27" name="Picture 26" descr="SmithsonianLogo.png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5" y="1141577"/>
            <a:ext cx="5106520" cy="5106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5425" y="3164226"/>
            <a:ext cx="574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BC63A"/>
                </a:solidFill>
              </a:rPr>
              <a:t>1</a:t>
            </a:r>
            <a:endParaRPr lang="en-US" sz="6000" b="1" dirty="0">
              <a:solidFill>
                <a:srgbClr val="8BC63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2372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9602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8625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5477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029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68667" y="3164226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" name="Picture 27" descr="ChallengeSteps2_Explore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32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ChallengeSteps3_Sketch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12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ChallengeSteps4_Create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ChallengeSteps5_Try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70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ChallengeSteps6_Tweaki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49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ChallengeSteps7_Selli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28" y="1923447"/>
            <a:ext cx="1240779" cy="124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lide_Tangerin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431"/>
            <a:ext cx="9247261" cy="71456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607" y="-690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Step 1: </a:t>
            </a:r>
            <a:r>
              <a:rPr lang="en-US" sz="3200" dirty="0" smtClean="0">
                <a:solidFill>
                  <a:schemeClr val="bg1"/>
                </a:solidFill>
              </a:rPr>
              <a:t>Think It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4" name="Picture 33" descr="ChallengeSteps1_thinki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3" y="1923447"/>
            <a:ext cx="1240779" cy="1240779"/>
          </a:xfrm>
          <a:prstGeom prst="rect">
            <a:avLst/>
          </a:prstGeom>
          <a:effectLst>
            <a:glow rad="330200">
              <a:schemeClr val="bg1">
                <a:alpha val="2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File:Thomas edison glühbir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018">
            <a:off x="208552" y="-338879"/>
            <a:ext cx="5315145" cy="7335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lide_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6" y="-69006"/>
            <a:ext cx="9328576" cy="720844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118623" y="1466845"/>
            <a:ext cx="3882468" cy="2721065"/>
          </a:xfrm>
          <a:prstGeom prst="cloudCallout">
            <a:avLst>
              <a:gd name="adj1" fmla="val -70978"/>
              <a:gd name="adj2" fmla="val -2381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gLightBul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48">
            <a:off x="5911163" y="1686514"/>
            <a:ext cx="2071070" cy="2071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07" y="-69005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Inventions Solve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75806">
            <a:off x="3229542" y="3926300"/>
            <a:ext cx="2426941" cy="523220"/>
          </a:xfrm>
          <a:prstGeom prst="rect">
            <a:avLst/>
          </a:prstGeom>
          <a:solidFill>
            <a:srgbClr val="F381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Thomas Edison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990299">
            <a:off x="4183816" y="5314616"/>
            <a:ext cx="2426941" cy="523220"/>
          </a:xfrm>
          <a:prstGeom prst="rect">
            <a:avLst/>
          </a:prstGeom>
          <a:solidFill>
            <a:srgbClr val="F381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Thomas Edison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File:Alexander Graham Telephone in Newy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483">
            <a:off x="318650" y="-897037"/>
            <a:ext cx="6374021" cy="8307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lide_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6" y="-69006"/>
            <a:ext cx="9328576" cy="7208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07" y="-69005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Inventions Solve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853090" y="788752"/>
            <a:ext cx="3882468" cy="2721065"/>
          </a:xfrm>
          <a:prstGeom prst="cloudCallout">
            <a:avLst>
              <a:gd name="adj1" fmla="val -75107"/>
              <a:gd name="adj2" fmla="val 287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hone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1317">
            <a:off x="5449466" y="887384"/>
            <a:ext cx="2566416" cy="2554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5896">
            <a:off x="1216946" y="5097422"/>
            <a:ext cx="3623733" cy="523220"/>
          </a:xfrm>
          <a:prstGeom prst="rect">
            <a:avLst/>
          </a:prstGeom>
          <a:solidFill>
            <a:srgbClr val="F381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Alexander Graham Bell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419" y="0"/>
            <a:ext cx="9144419" cy="6872490"/>
          </a:xfrm>
          <a:prstGeom prst="rect">
            <a:avLst/>
          </a:prstGeom>
          <a:solidFill>
            <a:srgbClr val="FBA5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de2_Tanger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9" y="1449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19" y="5175488"/>
            <a:ext cx="8373870" cy="138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 Neue"/>
              </a:rPr>
              <a:t>Inventions Solve Problems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  <a:latin typeface="+mj-lt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7232">
            <a:off x="2048506" y="936399"/>
            <a:ext cx="5336052" cy="35573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327655">
            <a:off x="2310124" y="4096104"/>
            <a:ext cx="3947390" cy="523220"/>
          </a:xfrm>
          <a:prstGeom prst="rect">
            <a:avLst/>
          </a:prstGeom>
          <a:solidFill>
            <a:srgbClr val="53A93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Sam </a:t>
            </a:r>
            <a:r>
              <a:rPr lang="en-US" sz="2800" dirty="0" smtClean="0">
                <a:solidFill>
                  <a:schemeClr val="bg1"/>
                </a:solidFill>
              </a:rPr>
              <a:t>– Pennsylvania, USA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182658">
            <a:off x="2085626" y="690148"/>
            <a:ext cx="23006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53A935"/>
                </a:solidFill>
              </a:rPr>
              <a:t>Turbo </a:t>
            </a:r>
            <a:r>
              <a:rPr lang="en-US" sz="2800" b="1" dirty="0" err="1" smtClean="0">
                <a:solidFill>
                  <a:srgbClr val="53A935"/>
                </a:solidFill>
              </a:rPr>
              <a:t>Skraper</a:t>
            </a:r>
            <a:endParaRPr lang="en-US" sz="2800" b="1" dirty="0">
              <a:solidFill>
                <a:srgbClr val="53A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419" y="0"/>
            <a:ext cx="9144419" cy="6872490"/>
          </a:xfrm>
          <a:prstGeom prst="rect">
            <a:avLst/>
          </a:prstGeom>
          <a:solidFill>
            <a:srgbClr val="FBA5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de2_Tanger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9" y="1449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770" y="293985"/>
            <a:ext cx="8373870" cy="138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 Neue"/>
              </a:rPr>
              <a:t>Inventions Solve Problems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  <a:latin typeface="+mj-lt"/>
              <a:cs typeface="Helvetica Neue"/>
            </a:endParaRP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477">
            <a:off x="2292640" y="1206595"/>
            <a:ext cx="5574015" cy="37160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48500">
            <a:off x="1297989" y="3509107"/>
            <a:ext cx="4326826" cy="523220"/>
          </a:xfrm>
          <a:prstGeom prst="rect">
            <a:avLst/>
          </a:prstGeom>
          <a:solidFill>
            <a:srgbClr val="53A93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Chase </a:t>
            </a:r>
            <a:r>
              <a:rPr lang="en-US" sz="2800" dirty="0" smtClean="0">
                <a:solidFill>
                  <a:schemeClr val="bg1"/>
                </a:solidFill>
              </a:rPr>
              <a:t>– North Carolina, USA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516" y="5007904"/>
            <a:ext cx="57815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53A935"/>
                </a:solidFill>
              </a:rPr>
              <a:t>Refugee Travois: Salvation on Wheels</a:t>
            </a:r>
            <a:endParaRPr lang="en-US" sz="2800" b="1" dirty="0">
              <a:solidFill>
                <a:srgbClr val="53A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253" y="777216"/>
            <a:ext cx="1627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Personal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564" y="777216"/>
            <a:ext cx="1289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School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404" y="752068"/>
            <a:ext cx="2124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557" y="777216"/>
            <a:ext cx="12604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Global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26690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2632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5519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0286" y="1398399"/>
            <a:ext cx="8803393" cy="0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lid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64142"/>
            <a:ext cx="9216890" cy="712214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734079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Identify a Problem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253" y="777216"/>
            <a:ext cx="1627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Personal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564" y="777216"/>
            <a:ext cx="1289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School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404" y="752068"/>
            <a:ext cx="2124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557" y="777216"/>
            <a:ext cx="12604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Global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26690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2632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5519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0286" y="1398399"/>
            <a:ext cx="8803393" cy="0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lid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64142"/>
            <a:ext cx="9328576" cy="720844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734079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Identify a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182658">
            <a:off x="104764" y="1457813"/>
            <a:ext cx="2455520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Can’t find things in a purse</a:t>
            </a:r>
            <a:endParaRPr lang="en-US" sz="1600" b="1" dirty="0">
              <a:solidFill>
                <a:srgbClr val="53A935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accent6"/>
                </a:solidFill>
              </a:rPr>
              <a:t>Marlie</a:t>
            </a:r>
            <a:r>
              <a:rPr lang="en-US" sz="1600" dirty="0" smtClean="0">
                <a:solidFill>
                  <a:schemeClr val="accent6"/>
                </a:solidFill>
              </a:rPr>
              <a:t> S.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- Mississippi, USA</a:t>
            </a:r>
          </a:p>
        </p:txBody>
      </p:sp>
      <p:sp>
        <p:nvSpPr>
          <p:cNvPr id="20" name="TextBox 19"/>
          <p:cNvSpPr txBox="1"/>
          <p:nvPr/>
        </p:nvSpPr>
        <p:spPr>
          <a:xfrm rot="214797">
            <a:off x="104765" y="2666053"/>
            <a:ext cx="1966621" cy="23083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Unorganized sports </a:t>
            </a:r>
          </a:p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equipment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Pierre S., </a:t>
            </a:r>
            <a:r>
              <a:rPr lang="en-US" sz="1600" dirty="0" err="1">
                <a:solidFill>
                  <a:schemeClr val="accent6"/>
                </a:solidFill>
              </a:rPr>
              <a:t>Léa</a:t>
            </a:r>
            <a:r>
              <a:rPr lang="en-US" sz="1600" dirty="0">
                <a:solidFill>
                  <a:schemeClr val="accent6"/>
                </a:solidFill>
              </a:rPr>
              <a:t> S., Clément S., Laurie V., Sarah G., </a:t>
            </a:r>
            <a:r>
              <a:rPr lang="en-US" sz="1600" dirty="0" err="1">
                <a:solidFill>
                  <a:schemeClr val="accent6"/>
                </a:solidFill>
              </a:rPr>
              <a:t>Adrien</a:t>
            </a:r>
            <a:r>
              <a:rPr lang="en-US" sz="1600" dirty="0">
                <a:solidFill>
                  <a:schemeClr val="accent6"/>
                </a:solidFill>
              </a:rPr>
              <a:t> B., </a:t>
            </a:r>
            <a:r>
              <a:rPr lang="en-US" sz="1600" dirty="0" err="1">
                <a:solidFill>
                  <a:schemeClr val="accent6"/>
                </a:solidFill>
              </a:rPr>
              <a:t>Romain</a:t>
            </a:r>
            <a:r>
              <a:rPr lang="en-US" sz="1600" dirty="0">
                <a:solidFill>
                  <a:schemeClr val="accent6"/>
                </a:solidFill>
              </a:rPr>
              <a:t> J., Justin M., </a:t>
            </a:r>
            <a:r>
              <a:rPr lang="en-US" sz="1600" dirty="0" err="1">
                <a:solidFill>
                  <a:schemeClr val="accent6"/>
                </a:solidFill>
              </a:rPr>
              <a:t>Théo</a:t>
            </a:r>
            <a:r>
              <a:rPr lang="en-US" sz="1600" dirty="0">
                <a:solidFill>
                  <a:schemeClr val="accent6"/>
                </a:solidFill>
              </a:rPr>
              <a:t> L., Mathis D., </a:t>
            </a:r>
            <a:r>
              <a:rPr lang="en-US" sz="1600" dirty="0" err="1">
                <a:solidFill>
                  <a:schemeClr val="accent6"/>
                </a:solidFill>
              </a:rPr>
              <a:t>Mathilde</a:t>
            </a:r>
            <a:r>
              <a:rPr lang="en-US" sz="1600" dirty="0">
                <a:solidFill>
                  <a:schemeClr val="accent6"/>
                </a:solidFill>
              </a:rPr>
              <a:t> S.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- France </a:t>
            </a:r>
          </a:p>
        </p:txBody>
      </p:sp>
      <p:sp>
        <p:nvSpPr>
          <p:cNvPr id="21" name="TextBox 20"/>
          <p:cNvSpPr txBox="1"/>
          <p:nvPr/>
        </p:nvSpPr>
        <p:spPr>
          <a:xfrm rot="21352902">
            <a:off x="2177155" y="1649250"/>
            <a:ext cx="2369659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Desks too short for tall</a:t>
            </a:r>
          </a:p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students</a:t>
            </a:r>
            <a:endParaRPr lang="en-US" sz="1600" b="1" dirty="0">
              <a:solidFill>
                <a:srgbClr val="53A935"/>
              </a:solidFill>
            </a:endParaRPr>
          </a:p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Laila</a:t>
            </a:r>
            <a:r>
              <a:rPr lang="en-US" sz="1600" dirty="0">
                <a:solidFill>
                  <a:schemeClr val="accent6"/>
                </a:solidFill>
              </a:rPr>
              <a:t> E., Angela A., Mitzi C.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- California</a:t>
            </a:r>
            <a:r>
              <a:rPr lang="en-US" sz="1600" dirty="0">
                <a:solidFill>
                  <a:schemeClr val="accent6"/>
                </a:solidFill>
              </a:rPr>
              <a:t>, USA </a:t>
            </a:r>
            <a:endParaRPr lang="en-US" sz="1600" dirty="0" smtClean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323872">
            <a:off x="4588987" y="2699000"/>
            <a:ext cx="2328983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Trash around community</a:t>
            </a:r>
            <a:endParaRPr lang="en-US" sz="1600" b="1" dirty="0">
              <a:solidFill>
                <a:srgbClr val="53A935"/>
              </a:solidFill>
            </a:endParaRP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Emily B., Abby T.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- Florida</a:t>
            </a:r>
            <a:r>
              <a:rPr lang="en-US" sz="1600" dirty="0">
                <a:solidFill>
                  <a:schemeClr val="accent6"/>
                </a:solidFill>
              </a:rPr>
              <a:t>, USA </a:t>
            </a:r>
            <a:endParaRPr lang="en-US" sz="1600" dirty="0" smtClean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9030" y="4365153"/>
            <a:ext cx="3135768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3A935"/>
                </a:solidFill>
              </a:rPr>
              <a:t>D</a:t>
            </a:r>
            <a:r>
              <a:rPr lang="en-US" sz="1600" b="1" dirty="0" smtClean="0">
                <a:solidFill>
                  <a:srgbClr val="53A935"/>
                </a:solidFill>
              </a:rPr>
              <a:t>riving </a:t>
            </a:r>
            <a:r>
              <a:rPr lang="en-US" sz="1600" b="1" dirty="0">
                <a:solidFill>
                  <a:srgbClr val="53A935"/>
                </a:solidFill>
              </a:rPr>
              <a:t>wrong way on highway exit causing accidents </a:t>
            </a:r>
            <a:endParaRPr lang="en-US" sz="1600" b="1" dirty="0" smtClean="0">
              <a:solidFill>
                <a:srgbClr val="53A935"/>
              </a:solidFill>
            </a:endParaRP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Charlotte J.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- California</a:t>
            </a:r>
            <a:r>
              <a:rPr lang="en-US" sz="1600" dirty="0">
                <a:solidFill>
                  <a:schemeClr val="accent6"/>
                </a:solidFill>
              </a:rPr>
              <a:t>, USA </a:t>
            </a:r>
            <a:endParaRPr lang="en-US" sz="1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63659" cy="6858000"/>
          </a:xfrm>
          <a:prstGeom prst="rect">
            <a:avLst/>
          </a:prstGeom>
          <a:solidFill>
            <a:srgbClr val="88D0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253" y="777216"/>
            <a:ext cx="1627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Personal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1564" y="777216"/>
            <a:ext cx="12893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School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404" y="752068"/>
            <a:ext cx="21240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557" y="777216"/>
            <a:ext cx="12604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Global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26690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2632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5519" y="542476"/>
            <a:ext cx="0" cy="6315524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0286" y="1398399"/>
            <a:ext cx="8803393" cy="0"/>
          </a:xfrm>
          <a:prstGeom prst="line">
            <a:avLst/>
          </a:prstGeom>
          <a:ln>
            <a:solidFill>
              <a:srgbClr val="A9E5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lide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64142"/>
            <a:ext cx="9328576" cy="720844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734079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Identify a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182658">
            <a:off x="104764" y="1457813"/>
            <a:ext cx="2455520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Can’t find things in a purse</a:t>
            </a:r>
            <a:endParaRPr lang="en-US" sz="1600" b="1" dirty="0">
              <a:solidFill>
                <a:srgbClr val="53A935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accent6"/>
                </a:solidFill>
              </a:rPr>
              <a:t>Marlie</a:t>
            </a:r>
            <a:r>
              <a:rPr lang="en-US" sz="1600" dirty="0" smtClean="0">
                <a:solidFill>
                  <a:schemeClr val="accent6"/>
                </a:solidFill>
              </a:rPr>
              <a:t> S.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- Mississippi, USA</a:t>
            </a:r>
          </a:p>
        </p:txBody>
      </p:sp>
      <p:sp>
        <p:nvSpPr>
          <p:cNvPr id="20" name="TextBox 19"/>
          <p:cNvSpPr txBox="1"/>
          <p:nvPr/>
        </p:nvSpPr>
        <p:spPr>
          <a:xfrm rot="214797">
            <a:off x="104765" y="2666053"/>
            <a:ext cx="1966621" cy="23083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Unorganized sports </a:t>
            </a:r>
          </a:p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equipment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Pierre S., </a:t>
            </a:r>
            <a:r>
              <a:rPr lang="en-US" sz="1600" dirty="0" err="1">
                <a:solidFill>
                  <a:schemeClr val="accent6"/>
                </a:solidFill>
              </a:rPr>
              <a:t>Léa</a:t>
            </a:r>
            <a:r>
              <a:rPr lang="en-US" sz="1600" dirty="0">
                <a:solidFill>
                  <a:schemeClr val="accent6"/>
                </a:solidFill>
              </a:rPr>
              <a:t> S., Clément S., Laurie V., Sarah G., </a:t>
            </a:r>
            <a:r>
              <a:rPr lang="en-US" sz="1600" dirty="0" err="1">
                <a:solidFill>
                  <a:schemeClr val="accent6"/>
                </a:solidFill>
              </a:rPr>
              <a:t>Adrien</a:t>
            </a:r>
            <a:r>
              <a:rPr lang="en-US" sz="1600" dirty="0">
                <a:solidFill>
                  <a:schemeClr val="accent6"/>
                </a:solidFill>
              </a:rPr>
              <a:t> B., </a:t>
            </a:r>
            <a:r>
              <a:rPr lang="en-US" sz="1600" dirty="0" err="1">
                <a:solidFill>
                  <a:schemeClr val="accent6"/>
                </a:solidFill>
              </a:rPr>
              <a:t>Romain</a:t>
            </a:r>
            <a:r>
              <a:rPr lang="en-US" sz="1600" dirty="0">
                <a:solidFill>
                  <a:schemeClr val="accent6"/>
                </a:solidFill>
              </a:rPr>
              <a:t> J., Justin M., </a:t>
            </a:r>
            <a:r>
              <a:rPr lang="en-US" sz="1600" dirty="0" err="1">
                <a:solidFill>
                  <a:schemeClr val="accent6"/>
                </a:solidFill>
              </a:rPr>
              <a:t>Théo</a:t>
            </a:r>
            <a:r>
              <a:rPr lang="en-US" sz="1600" dirty="0">
                <a:solidFill>
                  <a:schemeClr val="accent6"/>
                </a:solidFill>
              </a:rPr>
              <a:t> L., Mathis D., </a:t>
            </a:r>
            <a:r>
              <a:rPr lang="en-US" sz="1600" dirty="0" err="1">
                <a:solidFill>
                  <a:schemeClr val="accent6"/>
                </a:solidFill>
              </a:rPr>
              <a:t>Mathilde</a:t>
            </a:r>
            <a:r>
              <a:rPr lang="en-US" sz="1600" dirty="0">
                <a:solidFill>
                  <a:schemeClr val="accent6"/>
                </a:solidFill>
              </a:rPr>
              <a:t> S.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 - France </a:t>
            </a:r>
          </a:p>
        </p:txBody>
      </p:sp>
      <p:sp>
        <p:nvSpPr>
          <p:cNvPr id="21" name="TextBox 20"/>
          <p:cNvSpPr txBox="1"/>
          <p:nvPr/>
        </p:nvSpPr>
        <p:spPr>
          <a:xfrm rot="21352902">
            <a:off x="2177155" y="1649250"/>
            <a:ext cx="2369659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Desks too short for tall</a:t>
            </a:r>
          </a:p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students</a:t>
            </a:r>
            <a:endParaRPr lang="en-US" sz="1600" b="1" dirty="0">
              <a:solidFill>
                <a:srgbClr val="53A935"/>
              </a:solidFill>
            </a:endParaRPr>
          </a:p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Laila</a:t>
            </a:r>
            <a:r>
              <a:rPr lang="en-US" sz="1600" dirty="0">
                <a:solidFill>
                  <a:schemeClr val="accent6"/>
                </a:solidFill>
              </a:rPr>
              <a:t> E., Angela A., Mitzi C.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- California</a:t>
            </a:r>
            <a:r>
              <a:rPr lang="en-US" sz="1600" dirty="0">
                <a:solidFill>
                  <a:schemeClr val="accent6"/>
                </a:solidFill>
              </a:rPr>
              <a:t>, USA </a:t>
            </a:r>
            <a:endParaRPr lang="en-US" sz="1600" dirty="0" smtClean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323872">
            <a:off x="4588987" y="2699000"/>
            <a:ext cx="2328983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Trash around community</a:t>
            </a:r>
            <a:endParaRPr lang="en-US" sz="1600" b="1" dirty="0">
              <a:solidFill>
                <a:srgbClr val="53A935"/>
              </a:solidFill>
            </a:endParaRP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Emily B., Abby T.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- Florida</a:t>
            </a:r>
            <a:r>
              <a:rPr lang="en-US" sz="1600" dirty="0">
                <a:solidFill>
                  <a:schemeClr val="accent6"/>
                </a:solidFill>
              </a:rPr>
              <a:t>, USA </a:t>
            </a:r>
            <a:endParaRPr lang="en-US" sz="1600" dirty="0" smtClean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9030" y="4365153"/>
            <a:ext cx="3135768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3A935"/>
                </a:solidFill>
              </a:rPr>
              <a:t>D</a:t>
            </a:r>
            <a:r>
              <a:rPr lang="en-US" sz="1600" b="1" dirty="0" smtClean="0">
                <a:solidFill>
                  <a:srgbClr val="53A935"/>
                </a:solidFill>
              </a:rPr>
              <a:t>riving </a:t>
            </a:r>
            <a:r>
              <a:rPr lang="en-US" sz="1600" b="1" dirty="0">
                <a:solidFill>
                  <a:srgbClr val="53A935"/>
                </a:solidFill>
              </a:rPr>
              <a:t>wrong way on highway exit causing accidents </a:t>
            </a:r>
            <a:endParaRPr lang="en-US" sz="1600" b="1" dirty="0" smtClean="0">
              <a:solidFill>
                <a:srgbClr val="53A935"/>
              </a:solidFill>
            </a:endParaRP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Charlotte J.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- California</a:t>
            </a:r>
            <a:r>
              <a:rPr lang="en-US" sz="1600" dirty="0">
                <a:solidFill>
                  <a:schemeClr val="accent6"/>
                </a:solidFill>
              </a:rPr>
              <a:t>, USA </a:t>
            </a:r>
            <a:endParaRPr lang="en-US" sz="1600" dirty="0" smtClean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612884">
            <a:off x="6606853" y="1327147"/>
            <a:ext cx="2380522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3A935"/>
                </a:solidFill>
              </a:rPr>
              <a:t>C</a:t>
            </a:r>
            <a:r>
              <a:rPr lang="en-US" sz="1600" b="1" dirty="0" smtClean="0">
                <a:solidFill>
                  <a:srgbClr val="53A935"/>
                </a:solidFill>
              </a:rPr>
              <a:t>hildren </a:t>
            </a:r>
            <a:r>
              <a:rPr lang="en-US" sz="1600" b="1" dirty="0">
                <a:solidFill>
                  <a:srgbClr val="53A935"/>
                </a:solidFill>
              </a:rPr>
              <a:t>eating unhealthy foods </a:t>
            </a:r>
            <a:endParaRPr lang="en-US" sz="1600" b="1" dirty="0" smtClean="0">
              <a:solidFill>
                <a:srgbClr val="53A935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accent6"/>
                </a:solidFill>
              </a:rPr>
              <a:t>Nithin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S.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chemeClr val="accent6"/>
                </a:solidFill>
              </a:rPr>
              <a:t>- India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5519" y="2416117"/>
            <a:ext cx="2380522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Cars using too much gasoline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Damian </a:t>
            </a:r>
            <a:r>
              <a:rPr lang="en-US" sz="1600" dirty="0" smtClean="0">
                <a:solidFill>
                  <a:schemeClr val="accent6"/>
                </a:solidFill>
              </a:rPr>
              <a:t>J.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- New </a:t>
            </a:r>
            <a:r>
              <a:rPr lang="en-US" sz="1600" dirty="0">
                <a:solidFill>
                  <a:schemeClr val="accent6"/>
                </a:solidFill>
              </a:rPr>
              <a:t>Jersey, USA </a:t>
            </a:r>
            <a:endParaRPr lang="en-US" sz="1600" dirty="0" smtClean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918211">
            <a:off x="6878308" y="4589109"/>
            <a:ext cx="2380522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3A935"/>
                </a:solidFill>
              </a:rPr>
              <a:t>Medicines not available in remote villages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Trisha</a:t>
            </a:r>
            <a:endParaRPr lang="en-US" sz="1600" dirty="0">
              <a:solidFill>
                <a:schemeClr val="accent6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- India </a:t>
            </a:r>
          </a:p>
        </p:txBody>
      </p:sp>
    </p:spTree>
    <p:extLst>
      <p:ext uri="{BB962C8B-B14F-4D97-AF65-F5344CB8AC3E}">
        <p14:creationId xmlns:p14="http://schemas.microsoft.com/office/powerpoint/2010/main" val="1949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895</Words>
  <Application>Microsoft Office PowerPoint</Application>
  <PresentationFormat>On-screen Show (4:3)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</vt:lpstr>
      <vt:lpstr>Helvetica Neue Light</vt:lpstr>
      <vt:lpstr>Office Theme</vt:lpstr>
      <vt:lpstr>PowerPoint Presentation</vt:lpstr>
      <vt:lpstr>Step 1: Think It</vt:lpstr>
      <vt:lpstr>Inventions Solve Problems</vt:lpstr>
      <vt:lpstr>Inventions Solve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the 1st Step in the invention process.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Cooper</dc:creator>
  <cp:lastModifiedBy>Laura Woodside</cp:lastModifiedBy>
  <cp:revision>96</cp:revision>
  <cp:lastPrinted>2014-02-05T14:46:18Z</cp:lastPrinted>
  <dcterms:created xsi:type="dcterms:W3CDTF">2014-01-19T15:59:07Z</dcterms:created>
  <dcterms:modified xsi:type="dcterms:W3CDTF">2016-01-07T19:22:56Z</dcterms:modified>
</cp:coreProperties>
</file>