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79" r:id="rId5"/>
    <p:sldId id="282" r:id="rId6"/>
    <p:sldId id="281" r:id="rId7"/>
  </p:sldIdLst>
  <p:sldSz cx="9144000" cy="6858000" type="screen4x3"/>
  <p:notesSz cx="70770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6B93CA"/>
    <a:srgbClr val="5ECA2A"/>
    <a:srgbClr val="F38119"/>
    <a:srgbClr val="A9E583"/>
    <a:srgbClr val="BCDDA3"/>
    <a:srgbClr val="40629F"/>
    <a:srgbClr val="FCA408"/>
    <a:srgbClr val="53A935"/>
    <a:srgbClr val="29B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3" autoAdjust="0"/>
    <p:restoredTop sz="78761" autoAdjust="0"/>
  </p:normalViewPr>
  <p:slideViewPr>
    <p:cSldViewPr snapToGrid="0" snapToObjects="1">
      <p:cViewPr varScale="1">
        <p:scale>
          <a:sx n="55" d="100"/>
          <a:sy n="55" d="100"/>
        </p:scale>
        <p:origin x="16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10872E3C-EEAF-D54B-8AD7-55EF4A16BBE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07EC26DC-8E2B-714D-A059-D53462F42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2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a typeface="+mn-ea"/>
                <a:cs typeface="+mn-cs"/>
              </a:rPr>
              <a:t>Step 2: Explore It</a:t>
            </a:r>
            <a:endParaRPr lang="en-US" b="1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6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864">
              <a:defRPr/>
            </a:pPr>
            <a:r>
              <a:rPr lang="en-US" dirty="0"/>
              <a:t>In this lesson, you are going to learn how to complete the second step in the invention process, EXPLORE IT, by conducting </a:t>
            </a:r>
            <a:r>
              <a:rPr lang="en-US" dirty="0" smtClean="0"/>
              <a:t>research</a:t>
            </a:r>
            <a:r>
              <a:rPr lang="en-US" baseline="0" dirty="0" smtClean="0"/>
              <a:t> on the problem you identified in Step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5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</a:t>
            </a:r>
            <a:r>
              <a:rPr lang="en-US" dirty="0" smtClean="0"/>
              <a:t>invent, </a:t>
            </a:r>
            <a:r>
              <a:rPr lang="en-US" dirty="0"/>
              <a:t>you come up with a </a:t>
            </a:r>
            <a:r>
              <a:rPr lang="en-US" b="1" dirty="0"/>
              <a:t>new and unique way to solve a problem</a:t>
            </a:r>
            <a:r>
              <a:rPr lang="en-US" dirty="0"/>
              <a:t>.  Inventors </a:t>
            </a:r>
            <a:r>
              <a:rPr lang="en-US" dirty="0" smtClean="0"/>
              <a:t>must do research</a:t>
            </a:r>
            <a:r>
              <a:rPr lang="en-US" baseline="0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see what </a:t>
            </a:r>
            <a:r>
              <a:rPr lang="en-US" dirty="0" smtClean="0"/>
              <a:t>similar</a:t>
            </a:r>
            <a:r>
              <a:rPr lang="en-US" baseline="0" dirty="0" smtClean="0"/>
              <a:t> </a:t>
            </a:r>
            <a:r>
              <a:rPr lang="en-US" dirty="0" smtClean="0"/>
              <a:t>inventions already</a:t>
            </a:r>
            <a:r>
              <a:rPr lang="en-US" baseline="0" dirty="0" smtClean="0"/>
              <a:t> exist or have been tried before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what other inventors are doing now to address the problem they’ve identified.  They learn from what others have already </a:t>
            </a:r>
            <a:r>
              <a:rPr lang="en-US" dirty="0" smtClean="0"/>
              <a:t>tried, and they </a:t>
            </a:r>
            <a:r>
              <a:rPr lang="en-US" dirty="0"/>
              <a:t>make sure that their solutions are new or </a:t>
            </a:r>
            <a:r>
              <a:rPr lang="en-US" dirty="0" smtClean="0"/>
              <a:t>improvements </a:t>
            </a:r>
            <a:r>
              <a:rPr lang="en-US" dirty="0"/>
              <a:t>of past solutions.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In past </a:t>
            </a:r>
            <a:r>
              <a:rPr lang="en-US" dirty="0" err="1"/>
              <a:t>ePals</a:t>
            </a:r>
            <a:r>
              <a:rPr lang="en-US" dirty="0"/>
              <a:t> Invent It Contests, students like you have conducted research in different </a:t>
            </a:r>
            <a:r>
              <a:rPr lang="en-US" dirty="0" smtClean="0"/>
              <a:t>ways:  </a:t>
            </a:r>
            <a:endParaRPr lang="en-US" dirty="0"/>
          </a:p>
          <a:p>
            <a:pPr marL="171450" lvl="0" indent="-171450">
              <a:buFont typeface="Arial" charset="0"/>
              <a:buChar char="•"/>
            </a:pPr>
            <a:r>
              <a:rPr lang="en-US" dirty="0"/>
              <a:t>Reading books, magazines and newspaper articles about the problem and related inventions</a:t>
            </a:r>
            <a:endParaRPr lang="en-US" dirty="0" smtClean="0">
              <a:effectLst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dirty="0"/>
              <a:t>Using online resources to research products related to the problem</a:t>
            </a:r>
            <a:endParaRPr lang="en-US" dirty="0" smtClean="0">
              <a:effectLst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dirty="0"/>
              <a:t>Interviewing experts or people experiencing the </a:t>
            </a:r>
            <a:r>
              <a:rPr lang="en-US" dirty="0" smtClean="0"/>
              <a:t>problem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7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dirty="0" smtClean="0"/>
              <a:t>are now </a:t>
            </a:r>
            <a:r>
              <a:rPr lang="en-US" dirty="0"/>
              <a:t>ready to become </a:t>
            </a:r>
            <a:r>
              <a:rPr lang="en-US" dirty="0" smtClean="0"/>
              <a:t>an</a:t>
            </a:r>
            <a:r>
              <a:rPr lang="en-US" baseline="0" dirty="0" smtClean="0"/>
              <a:t> </a:t>
            </a:r>
            <a:r>
              <a:rPr lang="en-US" dirty="0" smtClean="0"/>
              <a:t>inventor yourself </a:t>
            </a:r>
            <a:r>
              <a:rPr lang="en-US" dirty="0"/>
              <a:t>and conduct research. Grab your </a:t>
            </a:r>
            <a:r>
              <a:rPr lang="en-US" dirty="0" smtClean="0"/>
              <a:t>Inventor’s </a:t>
            </a:r>
            <a:r>
              <a:rPr lang="en-US" dirty="0"/>
              <a:t>N</a:t>
            </a:r>
            <a:r>
              <a:rPr lang="en-US" dirty="0" smtClean="0"/>
              <a:t>otebook </a:t>
            </a:r>
            <a:r>
              <a:rPr lang="en-US" dirty="0"/>
              <a:t>and get ready to take notes!  For every source you use, record the name of the source and what you found out.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Begin by listing research questions</a:t>
            </a:r>
            <a:r>
              <a:rPr lang="en-US" dirty="0" smtClean="0"/>
              <a:t>… questions that </a:t>
            </a:r>
            <a:r>
              <a:rPr lang="en-US" dirty="0"/>
              <a:t>target exactly </a:t>
            </a:r>
            <a:r>
              <a:rPr lang="en-US" b="1" dirty="0"/>
              <a:t>what</a:t>
            </a:r>
            <a:r>
              <a:rPr lang="en-US" dirty="0"/>
              <a:t> you want to find </a:t>
            </a:r>
            <a:r>
              <a:rPr lang="en-US" dirty="0" smtClean="0"/>
              <a:t>out. Here</a:t>
            </a:r>
            <a:r>
              <a:rPr lang="en-US" baseline="0" dirty="0" smtClean="0"/>
              <a:t> are some examples:</a:t>
            </a:r>
            <a:endParaRPr lang="en-US" dirty="0"/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>
                <a:effectLst/>
              </a:rPr>
              <a:t>Where, when and why does the problem happen? 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>
                <a:effectLst/>
              </a:rPr>
              <a:t>Who needs help? 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>
                <a:effectLst/>
              </a:rPr>
              <a:t>What has already been done or</a:t>
            </a:r>
            <a:r>
              <a:rPr lang="en-US" baseline="0" dirty="0" smtClean="0">
                <a:effectLst/>
              </a:rPr>
              <a:t> invented</a:t>
            </a:r>
            <a:r>
              <a:rPr lang="en-US" dirty="0" smtClean="0">
                <a:effectLst/>
              </a:rPr>
              <a:t> to help with the problem? 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>
                <a:effectLst/>
              </a:rPr>
              <a:t>What parts of past solutions worked and why? 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>
                <a:effectLst/>
              </a:rPr>
              <a:t>What parts of past solutions didn’t work and why?</a:t>
            </a:r>
          </a:p>
          <a:p>
            <a:pPr marL="171450" lvl="0" indent="-171450">
              <a:buFont typeface="Arial" charset="0"/>
              <a:buChar char="•"/>
            </a:pPr>
            <a:endParaRPr lang="en-US" dirty="0" smtClean="0">
              <a:effectLst/>
            </a:endParaRPr>
          </a:p>
          <a:p>
            <a:r>
              <a:rPr lang="en-US" dirty="0"/>
              <a:t>Always think: What helps me define the important elements of my invention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The information you gather about the problem and past attempts at solving the problem will give you ideas for your own invention!  List the ideas you have in your notebook!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If you find that there is already </a:t>
            </a:r>
            <a:r>
              <a:rPr lang="en-US" dirty="0" smtClean="0"/>
              <a:t>an</a:t>
            </a:r>
            <a:r>
              <a:rPr lang="en-US" baseline="0" dirty="0" smtClean="0"/>
              <a:t> </a:t>
            </a:r>
            <a:r>
              <a:rPr lang="en-US" dirty="0" smtClean="0"/>
              <a:t>invention </a:t>
            </a:r>
            <a:r>
              <a:rPr lang="en-US" dirty="0"/>
              <a:t>that solves the </a:t>
            </a:r>
            <a:r>
              <a:rPr lang="en-US" dirty="0" smtClean="0"/>
              <a:t>problem</a:t>
            </a:r>
            <a:r>
              <a:rPr lang="en-US" baseline="0" dirty="0" smtClean="0"/>
              <a:t> in a way you think you can’t improve on</a:t>
            </a:r>
            <a:r>
              <a:rPr lang="en-US" dirty="0" smtClean="0"/>
              <a:t>, </a:t>
            </a:r>
            <a:r>
              <a:rPr lang="en-US" dirty="0"/>
              <a:t>it’s ok to go back to the </a:t>
            </a:r>
            <a:r>
              <a:rPr lang="en-US" i="1" dirty="0"/>
              <a:t>Think It</a:t>
            </a:r>
            <a:r>
              <a:rPr lang="en-US" dirty="0"/>
              <a:t> stage and identify a new problem to solve!</a:t>
            </a:r>
            <a:r>
              <a:rPr lang="en-US" dirty="0" smtClean="0"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 right now by starting a section in your </a:t>
            </a:r>
            <a:r>
              <a:rPr lang="en-US" dirty="0" smtClean="0"/>
              <a:t>Inventor’s </a:t>
            </a:r>
            <a:r>
              <a:rPr lang="en-US" dirty="0"/>
              <a:t>N</a:t>
            </a:r>
            <a:r>
              <a:rPr lang="en-US" dirty="0" smtClean="0"/>
              <a:t>otebook </a:t>
            </a:r>
            <a:r>
              <a:rPr lang="en-US" dirty="0"/>
              <a:t>titled </a:t>
            </a:r>
            <a:r>
              <a:rPr lang="en-US" i="1" dirty="0"/>
              <a:t>Explore It!  </a:t>
            </a:r>
            <a:r>
              <a:rPr lang="en-US" dirty="0"/>
              <a:t>Then, list your research questions and identify some reliable sources to gather information.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Need help finding reliable online sources?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/>
              <a:t>Use an advanced search engine like Google, type in the problem you are researching and then limit your results to just </a:t>
            </a:r>
            <a:r>
              <a:rPr lang="en-US" b="1" dirty="0"/>
              <a:t>.org</a:t>
            </a:r>
            <a:r>
              <a:rPr lang="en-US" dirty="0"/>
              <a:t> (non-profit), </a:t>
            </a:r>
            <a:r>
              <a:rPr lang="en-US" b="1" dirty="0"/>
              <a:t>.</a:t>
            </a:r>
            <a:r>
              <a:rPr lang="en-US" b="1" dirty="0" err="1"/>
              <a:t>edu</a:t>
            </a:r>
            <a:r>
              <a:rPr lang="en-US" dirty="0"/>
              <a:t> (educational institutions), </a:t>
            </a:r>
            <a:r>
              <a:rPr lang="en-US" dirty="0" err="1"/>
              <a:t>or</a:t>
            </a:r>
            <a:r>
              <a:rPr lang="en-US" b="1" dirty="0" err="1"/>
              <a:t>.gov</a:t>
            </a:r>
            <a:r>
              <a:rPr lang="en-US" dirty="0"/>
              <a:t> (government) websites. </a:t>
            </a:r>
            <a:r>
              <a:rPr lang="en-US" dirty="0" smtClean="0"/>
              <a:t>These sites are</a:t>
            </a:r>
            <a:r>
              <a:rPr lang="en-US" baseline="0" dirty="0" smtClean="0"/>
              <a:t> almost always </a:t>
            </a:r>
            <a:r>
              <a:rPr lang="en-US" baseline="0" dirty="0" err="1" smtClean="0"/>
              <a:t>deendable</a:t>
            </a:r>
            <a:r>
              <a:rPr lang="en-US" baseline="0" dirty="0" smtClean="0"/>
              <a:t>.</a:t>
            </a:r>
            <a:endParaRPr lang="en-US" dirty="0"/>
          </a:p>
          <a:p>
            <a:pPr marL="171450" lvl="0" indent="-171450">
              <a:buFont typeface="Arial" charset="0"/>
              <a:buChar char="•"/>
            </a:pPr>
            <a:r>
              <a:rPr lang="en-US" dirty="0"/>
              <a:t>Look at the bibliographies/references on sources you found helpful to lead you to more sources.</a:t>
            </a:r>
          </a:p>
          <a:p>
            <a:pPr lvl="0"/>
            <a:endParaRPr lang="en-US" dirty="0"/>
          </a:p>
          <a:p>
            <a:r>
              <a:rPr lang="en-US" dirty="0"/>
              <a:t>Take notes! Your notes will help you you prepare your entry for submission.  </a:t>
            </a:r>
            <a:r>
              <a:rPr lang="en-US" dirty="0" smtClean="0"/>
              <a:t>Judges</a:t>
            </a:r>
            <a:r>
              <a:rPr lang="en-US" baseline="0" dirty="0" smtClean="0"/>
              <a:t> will </a:t>
            </a:r>
            <a:r>
              <a:rPr lang="en-US" dirty="0" smtClean="0"/>
              <a:t>see </a:t>
            </a:r>
            <a:r>
              <a:rPr lang="en-US" dirty="0"/>
              <a:t>that you checked multiple sources and that your research helped you form the idea for your invention!</a:t>
            </a:r>
            <a:r>
              <a:rPr lang="en-US" dirty="0" smtClean="0"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9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 know how to </a:t>
            </a:r>
            <a:r>
              <a:rPr lang="en-US"/>
              <a:t>complete </a:t>
            </a:r>
            <a:r>
              <a:rPr lang="en-US" smtClean="0"/>
              <a:t>Step 2 of </a:t>
            </a:r>
            <a:r>
              <a:rPr lang="en-US" dirty="0"/>
              <a:t>the invention </a:t>
            </a:r>
            <a:r>
              <a:rPr lang="en-US" dirty="0" smtClean="0"/>
              <a:t>process, EXPLORE IT,</a:t>
            </a:r>
            <a:r>
              <a:rPr lang="en-US" baseline="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generating a list of research questions and finding information that helps you understand what you can create to solve the problem in a new, unique way!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5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8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7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3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9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4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2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6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8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20" name="Picture 19" descr="SmithsonianLogo.png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95" y="472734"/>
            <a:ext cx="5106520" cy="5106520"/>
          </a:xfrm>
          <a:prstGeom prst="rect">
            <a:avLst/>
          </a:prstGeom>
        </p:spPr>
      </p:pic>
      <p:pic>
        <p:nvPicPr>
          <p:cNvPr id="4" name="Picture 3" descr="TitleSlide_Background_Tangeri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ePalslogo_rgb_Tangeri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1" y="5683623"/>
            <a:ext cx="1419413" cy="889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3799" y="4687182"/>
            <a:ext cx="3671155" cy="125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Helvetica Neue Light"/>
              </a:rPr>
              <a:t>The Invention Process: Step 2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  <a:latin typeface="+mj-lt"/>
              <a:cs typeface="Helvetica Neue Light"/>
            </a:endParaRPr>
          </a:p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+mj-lt"/>
                <a:cs typeface="Helvetica Neue"/>
              </a:rPr>
              <a:t>Explore It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+mj-lt"/>
                <a:cs typeface="Helvetica Neue"/>
              </a:rPr>
              <a:t>Conducting Research</a:t>
            </a:r>
            <a:endParaRPr lang="en-US" b="1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pic>
        <p:nvPicPr>
          <p:cNvPr id="21" name="Picture 20" descr="ChallengeSteps1_thinki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54" y="2273063"/>
            <a:ext cx="1275410" cy="1275410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</a:effectLst>
        </p:spPr>
      </p:pic>
      <p:pic>
        <p:nvPicPr>
          <p:cNvPr id="22" name="Picture 21" descr="ChallengeSteps2_Explore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08" y="4809666"/>
            <a:ext cx="1762958" cy="1762958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</a:effectLst>
        </p:spPr>
      </p:pic>
      <p:pic>
        <p:nvPicPr>
          <p:cNvPr id="23" name="Picture 22" descr="ChallengeSteps3_Sketchi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74" y="3321026"/>
            <a:ext cx="1240779" cy="1240779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</a:effectLst>
        </p:spPr>
      </p:pic>
      <p:pic>
        <p:nvPicPr>
          <p:cNvPr id="24" name="Picture 23" descr="ChallengeSteps4_Createi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9" y="687073"/>
            <a:ext cx="1240779" cy="1240779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</a:effectLst>
        </p:spPr>
      </p:pic>
      <p:pic>
        <p:nvPicPr>
          <p:cNvPr id="25" name="Picture 24" descr="ChallengeSteps5_Tryi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08" y="1927852"/>
            <a:ext cx="1240779" cy="1240779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</a:effectLst>
        </p:spPr>
      </p:pic>
      <p:pic>
        <p:nvPicPr>
          <p:cNvPr id="26" name="Picture 25" descr="ChallengeSteps6_Tweaki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27" y="472734"/>
            <a:ext cx="1240779" cy="1240779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</a:effectLst>
        </p:spPr>
      </p:pic>
      <p:pic>
        <p:nvPicPr>
          <p:cNvPr id="27" name="Picture 26" descr="ChallengeSteps7_Selli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53" y="2080247"/>
            <a:ext cx="1240779" cy="1240779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17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342" y="-69005"/>
            <a:ext cx="9247261" cy="6937825"/>
          </a:xfrm>
          <a:prstGeom prst="rect">
            <a:avLst/>
          </a:prstGeom>
        </p:spPr>
      </p:pic>
      <p:pic>
        <p:nvPicPr>
          <p:cNvPr id="27" name="Picture 26" descr="SmithsonianLogo.png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95" y="1141577"/>
            <a:ext cx="5106520" cy="51065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5425" y="3164226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6B93CA"/>
                </a:solidFill>
              </a:rPr>
              <a:t>1</a:t>
            </a:r>
            <a:endParaRPr lang="en-US" sz="4400" b="1" dirty="0">
              <a:solidFill>
                <a:srgbClr val="6B93C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2372" y="3164226"/>
            <a:ext cx="574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5ECA2A"/>
                </a:solidFill>
              </a:rPr>
              <a:t>2</a:t>
            </a:r>
            <a:endParaRPr lang="en-US" sz="6000" b="1" dirty="0">
              <a:solidFill>
                <a:srgbClr val="5ECA2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9602" y="3164226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8625" y="3164226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5477" y="3164226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029" y="3164226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68667" y="3164226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7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8" name="Picture 27" descr="ChallengeSteps2_Explore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32" y="1923447"/>
            <a:ext cx="1240779" cy="1240779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ChallengeSteps3_Sketch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12" y="1923447"/>
            <a:ext cx="1240779" cy="124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ChallengeSteps4_Createi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91" y="1923447"/>
            <a:ext cx="1240779" cy="124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ChallengeSteps5_Try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70" y="1923447"/>
            <a:ext cx="1240779" cy="124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ChallengeSteps6_Tweaki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49" y="1923447"/>
            <a:ext cx="1240779" cy="124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ChallengeSteps7_Selli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28" y="1923447"/>
            <a:ext cx="1240779" cy="124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lide_Tangerin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42" y="-69005"/>
            <a:ext cx="9247261" cy="71456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0607" y="-690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Step 2: </a:t>
            </a:r>
            <a:r>
              <a:rPr lang="en-US" sz="3200" dirty="0" smtClean="0">
                <a:solidFill>
                  <a:schemeClr val="bg1"/>
                </a:solidFill>
              </a:rPr>
              <a:t>Explore It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4" name="Picture 33" descr="ChallengeSteps1_thinki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" y="1923447"/>
            <a:ext cx="1240779" cy="124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63659" cy="6858000"/>
          </a:xfrm>
          <a:prstGeom prst="rect">
            <a:avLst/>
          </a:prstGeom>
          <a:solidFill>
            <a:srgbClr val="88D0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lide_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6" y="-69006"/>
            <a:ext cx="9328576" cy="7208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07" y="-69005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Research-Related Inventions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computer-8563_640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88" y="1269885"/>
            <a:ext cx="5577970" cy="3590818"/>
          </a:xfrm>
          <a:prstGeom prst="rect">
            <a:avLst/>
          </a:prstGeom>
        </p:spPr>
      </p:pic>
      <p:pic>
        <p:nvPicPr>
          <p:cNvPr id="14" name="Picture 13" descr="icones_0029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6599">
            <a:off x="6654757" y="1073995"/>
            <a:ext cx="2229267" cy="2229267"/>
          </a:xfrm>
          <a:prstGeom prst="rect">
            <a:avLst/>
          </a:prstGeom>
        </p:spPr>
      </p:pic>
      <p:pic>
        <p:nvPicPr>
          <p:cNvPr id="15" name="Picture 14" descr="education-25155_640 cop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643" y="1714522"/>
            <a:ext cx="5873220" cy="5212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129552">
            <a:off x="4363233" y="4113623"/>
            <a:ext cx="4572000" cy="258532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F06510"/>
                </a:solidFill>
              </a:rPr>
              <a:t>In past ePals Invent It Contests, students like you have conducted research in different ways: 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solidFill>
                  <a:srgbClr val="F06510"/>
                </a:solidFill>
              </a:rPr>
              <a:t>Reading </a:t>
            </a:r>
            <a:r>
              <a:rPr lang="en-US" dirty="0" smtClean="0">
                <a:solidFill>
                  <a:srgbClr val="F06510"/>
                </a:solidFill>
              </a:rPr>
              <a:t>books</a:t>
            </a:r>
            <a:r>
              <a:rPr lang="en-US" dirty="0">
                <a:solidFill>
                  <a:srgbClr val="F06510"/>
                </a:solidFill>
              </a:rPr>
              <a:t>, magazines and newspaper articles about the problem and related inventions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solidFill>
                  <a:srgbClr val="F06510"/>
                </a:solidFill>
              </a:rPr>
              <a:t>Using online resources to research products related to the problem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dirty="0">
                <a:solidFill>
                  <a:srgbClr val="F06510"/>
                </a:solidFill>
              </a:rPr>
              <a:t>Interviewing experts or people experiencing the problem</a:t>
            </a:r>
            <a:endParaRPr lang="en-US" dirty="0">
              <a:solidFill>
                <a:srgbClr val="F065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419" y="0"/>
            <a:ext cx="9144419" cy="6872490"/>
          </a:xfrm>
          <a:prstGeom prst="rect">
            <a:avLst/>
          </a:prstGeom>
          <a:solidFill>
            <a:srgbClr val="FBA50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4-01-30 at 1.44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663">
            <a:off x="-110389" y="-442056"/>
            <a:ext cx="7051054" cy="6858000"/>
          </a:xfrm>
          <a:prstGeom prst="rect">
            <a:avLst/>
          </a:prstGeom>
        </p:spPr>
      </p:pic>
      <p:pic>
        <p:nvPicPr>
          <p:cNvPr id="3" name="Picture 2" descr="Slide2_Tanger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449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6789" y="5174401"/>
            <a:ext cx="8373870" cy="138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Helvetica Neue"/>
              </a:rPr>
              <a:t>List Your Questions</a:t>
            </a:r>
          </a:p>
          <a:p>
            <a:pPr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  <a:latin typeface="+mj-lt"/>
              <a:cs typeface="Helvetica Neue"/>
            </a:endParaRPr>
          </a:p>
          <a:p>
            <a:pPr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 rot="21369569">
            <a:off x="293418" y="63806"/>
            <a:ext cx="790332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rgbClr val="53A935"/>
                </a:solidFill>
              </a:rPr>
              <a:t>Where, when and why does the problem happen? </a:t>
            </a:r>
            <a:endParaRPr lang="en-US" sz="2000" dirty="0" smtClean="0">
              <a:solidFill>
                <a:srgbClr val="53A935"/>
              </a:solidFill>
            </a:endParaRPr>
          </a:p>
          <a:p>
            <a:pPr lvl="0"/>
            <a:r>
              <a:rPr lang="en-US" sz="2000" dirty="0" smtClean="0">
                <a:solidFill>
                  <a:srgbClr val="53A935"/>
                </a:solidFill>
              </a:rPr>
              <a:t> </a:t>
            </a:r>
            <a:endParaRPr lang="en-US" sz="2000" dirty="0">
              <a:solidFill>
                <a:srgbClr val="53A935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rgbClr val="53A935"/>
                </a:solidFill>
              </a:rPr>
              <a:t>Who needs help?  </a:t>
            </a:r>
            <a:endParaRPr lang="en-US" sz="2000" dirty="0" smtClean="0">
              <a:solidFill>
                <a:srgbClr val="53A935"/>
              </a:solidFill>
            </a:endParaRPr>
          </a:p>
          <a:p>
            <a:pPr lvl="0"/>
            <a:endParaRPr lang="en-US" sz="2000" dirty="0">
              <a:solidFill>
                <a:srgbClr val="53A935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rgbClr val="53A935"/>
                </a:solidFill>
              </a:rPr>
              <a:t>What has already been done to help with the problem? </a:t>
            </a:r>
            <a:endParaRPr lang="en-US" sz="2000" dirty="0" smtClean="0">
              <a:solidFill>
                <a:srgbClr val="53A935"/>
              </a:solidFill>
            </a:endParaRPr>
          </a:p>
          <a:p>
            <a:pPr lvl="0"/>
            <a:r>
              <a:rPr lang="en-US" sz="2000" dirty="0" smtClean="0">
                <a:solidFill>
                  <a:srgbClr val="53A935"/>
                </a:solidFill>
              </a:rPr>
              <a:t> 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srgbClr val="53A935"/>
                </a:solidFill>
              </a:rPr>
              <a:t>Are </a:t>
            </a:r>
            <a:r>
              <a:rPr lang="en-US" sz="2000" dirty="0">
                <a:solidFill>
                  <a:srgbClr val="53A935"/>
                </a:solidFill>
              </a:rPr>
              <a:t>there already products to solve this </a:t>
            </a:r>
            <a:r>
              <a:rPr lang="en-US" sz="2000" dirty="0" smtClean="0">
                <a:solidFill>
                  <a:srgbClr val="53A935"/>
                </a:solidFill>
              </a:rPr>
              <a:t>problem?</a:t>
            </a:r>
          </a:p>
          <a:p>
            <a:pPr lvl="0"/>
            <a:endParaRPr lang="en-US" sz="2000" dirty="0">
              <a:solidFill>
                <a:srgbClr val="53A935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rgbClr val="53A935"/>
                </a:solidFill>
              </a:rPr>
              <a:t>What parts of past solutions worked and why</a:t>
            </a:r>
            <a:r>
              <a:rPr lang="en-US" sz="2000" dirty="0" smtClean="0">
                <a:solidFill>
                  <a:srgbClr val="53A935"/>
                </a:solidFill>
              </a:rPr>
              <a:t>?</a:t>
            </a:r>
          </a:p>
          <a:p>
            <a:pPr lvl="0"/>
            <a:r>
              <a:rPr lang="en-US" sz="2000" dirty="0" smtClean="0">
                <a:solidFill>
                  <a:srgbClr val="53A935"/>
                </a:solidFill>
              </a:rPr>
              <a:t>  </a:t>
            </a:r>
            <a:endParaRPr lang="en-US" sz="2000" dirty="0">
              <a:solidFill>
                <a:srgbClr val="53A935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rgbClr val="53A935"/>
                </a:solidFill>
              </a:rPr>
              <a:t>What parts of past solutions didn’t work and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9659" y="0"/>
            <a:ext cx="9163659" cy="6858000"/>
          </a:xfrm>
          <a:prstGeom prst="rect">
            <a:avLst/>
          </a:prstGeom>
          <a:solidFill>
            <a:srgbClr val="88D0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4-01-30 at 1.44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663">
            <a:off x="-85727" y="-442054"/>
            <a:ext cx="7051054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21369569">
            <a:off x="189532" y="871227"/>
            <a:ext cx="65005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rgbClr val="F06510"/>
                </a:solidFill>
              </a:rPr>
              <a:t>Use an advanced search engine like </a:t>
            </a:r>
            <a:r>
              <a:rPr lang="en-US" sz="2000" dirty="0" smtClean="0">
                <a:solidFill>
                  <a:srgbClr val="F06510"/>
                </a:solidFill>
              </a:rPr>
              <a:t>Google</a:t>
            </a:r>
          </a:p>
          <a:p>
            <a:pPr lvl="0"/>
            <a:endParaRPr lang="en-US" sz="2000" dirty="0" smtClean="0">
              <a:solidFill>
                <a:srgbClr val="F06510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rgbClr val="F06510"/>
                </a:solidFill>
              </a:rPr>
              <a:t>limit </a:t>
            </a:r>
            <a:r>
              <a:rPr lang="en-US" sz="2000" dirty="0">
                <a:solidFill>
                  <a:srgbClr val="F06510"/>
                </a:solidFill>
              </a:rPr>
              <a:t>your results to just </a:t>
            </a:r>
            <a:r>
              <a:rPr lang="en-US" sz="2000" b="1" dirty="0">
                <a:solidFill>
                  <a:srgbClr val="F06510"/>
                </a:solidFill>
              </a:rPr>
              <a:t>.org</a:t>
            </a:r>
            <a:r>
              <a:rPr lang="en-US" sz="2000" dirty="0">
                <a:solidFill>
                  <a:srgbClr val="F06510"/>
                </a:solidFill>
              </a:rPr>
              <a:t> </a:t>
            </a:r>
            <a:r>
              <a:rPr lang="en-US" sz="2000" dirty="0" smtClean="0">
                <a:solidFill>
                  <a:srgbClr val="F06510"/>
                </a:solidFill>
              </a:rPr>
              <a:t>(mostly non-profit</a:t>
            </a:r>
            <a:r>
              <a:rPr lang="en-US" sz="2000" dirty="0">
                <a:solidFill>
                  <a:srgbClr val="F06510"/>
                </a:solidFill>
              </a:rPr>
              <a:t>), </a:t>
            </a:r>
            <a:r>
              <a:rPr lang="en-US" sz="2000" dirty="0" smtClean="0">
                <a:solidFill>
                  <a:srgbClr val="F06510"/>
                </a:solidFill>
              </a:rPr>
              <a:t>   </a:t>
            </a:r>
            <a:r>
              <a:rPr lang="en-US" sz="2000" b="1" dirty="0" smtClean="0">
                <a:solidFill>
                  <a:srgbClr val="F06510"/>
                </a:solidFill>
              </a:rPr>
              <a:t>.</a:t>
            </a:r>
            <a:r>
              <a:rPr lang="en-US" sz="2000" b="1" dirty="0" err="1">
                <a:solidFill>
                  <a:srgbClr val="F06510"/>
                </a:solidFill>
              </a:rPr>
              <a:t>edu</a:t>
            </a:r>
            <a:r>
              <a:rPr lang="en-US" sz="2000" dirty="0">
                <a:solidFill>
                  <a:srgbClr val="F06510"/>
                </a:solidFill>
              </a:rPr>
              <a:t> (educational institutions), or</a:t>
            </a:r>
            <a:r>
              <a:rPr lang="en-US" sz="2000" b="1" dirty="0">
                <a:solidFill>
                  <a:srgbClr val="F06510"/>
                </a:solidFill>
              </a:rPr>
              <a:t>.gov</a:t>
            </a:r>
            <a:r>
              <a:rPr lang="en-US" sz="2000" dirty="0">
                <a:solidFill>
                  <a:srgbClr val="F06510"/>
                </a:solidFill>
              </a:rPr>
              <a:t> (government) </a:t>
            </a:r>
            <a:r>
              <a:rPr lang="en-US" sz="2000" dirty="0" smtClean="0">
                <a:solidFill>
                  <a:srgbClr val="F06510"/>
                </a:solidFill>
              </a:rPr>
              <a:t>websites </a:t>
            </a:r>
          </a:p>
          <a:p>
            <a:pPr lvl="0"/>
            <a:endParaRPr lang="en-US" sz="2000" dirty="0">
              <a:solidFill>
                <a:srgbClr val="F06510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rgbClr val="F06510"/>
                </a:solidFill>
              </a:rPr>
              <a:t>Look at the bibliographies/references on sources you </a:t>
            </a:r>
            <a:r>
              <a:rPr lang="en-US" sz="2000" dirty="0" smtClean="0">
                <a:solidFill>
                  <a:srgbClr val="F06510"/>
                </a:solidFill>
              </a:rPr>
              <a:t>found</a:t>
            </a:r>
            <a:endParaRPr lang="en-US" dirty="0">
              <a:solidFill>
                <a:srgbClr val="F06510"/>
              </a:solidFill>
            </a:endParaRPr>
          </a:p>
        </p:txBody>
      </p:sp>
      <p:pic>
        <p:nvPicPr>
          <p:cNvPr id="8" name="Picture 7" descr="Slide2_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-442054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6709" y="4532354"/>
            <a:ext cx="8373870" cy="1883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Helvetica Neue"/>
              </a:rPr>
              <a:t>Find Reliable </a:t>
            </a:r>
          </a:p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Helvetica Neue"/>
              </a:rPr>
              <a:t>Online Resources</a:t>
            </a:r>
          </a:p>
          <a:p>
            <a:pPr>
              <a:lnSpc>
                <a:spcPct val="80000"/>
              </a:lnSpc>
            </a:pPr>
            <a:endParaRPr lang="en-US" sz="3600" b="1" dirty="0" smtClean="0">
              <a:solidFill>
                <a:schemeClr val="bg1"/>
              </a:solidFill>
              <a:latin typeface="+mj-lt"/>
              <a:cs typeface="Helvetica Neue"/>
            </a:endParaRPr>
          </a:p>
          <a:p>
            <a:pPr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 rot="21284241">
            <a:off x="1046254" y="356631"/>
            <a:ext cx="1043368" cy="523220"/>
          </a:xfrm>
          <a:prstGeom prst="rect">
            <a:avLst/>
          </a:prstGeom>
          <a:solidFill>
            <a:srgbClr val="F381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Tips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9247261" cy="6868820"/>
          </a:xfrm>
          <a:prstGeom prst="rect">
            <a:avLst/>
          </a:prstGeom>
        </p:spPr>
      </p:pic>
      <p:pic>
        <p:nvPicPr>
          <p:cNvPr id="36" name="Picture 35" descr="ChallengeSteps2_Explore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4" y="2293317"/>
            <a:ext cx="2613621" cy="2613621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SmithsonianLogo.png"/>
          <p:cNvPicPr>
            <a:picLocks noChangeAspect="1"/>
          </p:cNvPicPr>
          <p:nvPr/>
        </p:nvPicPr>
        <p:blipFill>
          <a:blip r:embed="rId5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95" y="1141577"/>
            <a:ext cx="5106520" cy="5106520"/>
          </a:xfrm>
          <a:prstGeom prst="rect">
            <a:avLst/>
          </a:prstGeom>
        </p:spPr>
      </p:pic>
      <p:pic>
        <p:nvPicPr>
          <p:cNvPr id="9" name="Picture 8" descr="Slide_Tangeri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431"/>
            <a:ext cx="9247261" cy="71456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0607" y="-690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That</a:t>
            </a:r>
            <a:r>
              <a:rPr lang="fr-FR" sz="3200" dirty="0" smtClean="0">
                <a:solidFill>
                  <a:schemeClr val="bg1"/>
                </a:solidFill>
              </a:rPr>
              <a:t>’</a:t>
            </a:r>
            <a:r>
              <a:rPr lang="en-US" sz="3200" dirty="0" smtClean="0">
                <a:solidFill>
                  <a:schemeClr val="bg1"/>
                </a:solidFill>
              </a:rPr>
              <a:t>s the 2nd Step in the Invention Process.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21274672">
            <a:off x="4351643" y="2814466"/>
            <a:ext cx="3785212" cy="1191195"/>
          </a:xfrm>
          <a:prstGeom prst="rect">
            <a:avLst/>
          </a:prstGeom>
          <a:solidFill>
            <a:srgbClr val="53A9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Can’t wait to see your Research!</a:t>
            </a:r>
          </a:p>
        </p:txBody>
      </p:sp>
    </p:spTree>
    <p:extLst>
      <p:ext uri="{BB962C8B-B14F-4D97-AF65-F5344CB8AC3E}">
        <p14:creationId xmlns:p14="http://schemas.microsoft.com/office/powerpoint/2010/main" val="27366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401</Words>
  <Application>Microsoft Office PowerPoint</Application>
  <PresentationFormat>On-screen Show (4:3)</PresentationFormat>
  <Paragraphs>75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 Neue</vt:lpstr>
      <vt:lpstr>Helvetica Neue Light</vt:lpstr>
      <vt:lpstr>Office Theme</vt:lpstr>
      <vt:lpstr>PowerPoint Presentation</vt:lpstr>
      <vt:lpstr>Step 2: Explore It</vt:lpstr>
      <vt:lpstr>Research-Related Inventions</vt:lpstr>
      <vt:lpstr>PowerPoint Presentation</vt:lpstr>
      <vt:lpstr>PowerPoint Presentation</vt:lpstr>
      <vt:lpstr>That’s the 2nd Step in the Invention Process.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Cooper</dc:creator>
  <cp:lastModifiedBy>Laura Woodside</cp:lastModifiedBy>
  <cp:revision>97</cp:revision>
  <cp:lastPrinted>2014-02-05T14:47:39Z</cp:lastPrinted>
  <dcterms:created xsi:type="dcterms:W3CDTF">2014-01-19T15:59:07Z</dcterms:created>
  <dcterms:modified xsi:type="dcterms:W3CDTF">2016-01-07T19:19:59Z</dcterms:modified>
</cp:coreProperties>
</file>