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58" r:id="rId6"/>
    <p:sldId id="257" r:id="rId7"/>
    <p:sldId id="260" r:id="rId8"/>
    <p:sldId id="263" r:id="rId9"/>
    <p:sldId id="261" r:id="rId10"/>
    <p:sldId id="262" r:id="rId11"/>
    <p:sldId id="259" r:id="rId12"/>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 Tibedo" initials="CT" lastIdx="6" clrIdx="0">
    <p:extLst>
      <p:ext uri="{19B8F6BF-5375-455C-9EA6-DF929625EA0E}">
        <p15:presenceInfo xmlns:p15="http://schemas.microsoft.com/office/powerpoint/2012/main" userId="Charles Tibed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60"/>
  </p:normalViewPr>
  <p:slideViewPr>
    <p:cSldViewPr>
      <p:cViewPr varScale="1">
        <p:scale>
          <a:sx n="84" d="100"/>
          <a:sy n="84" d="100"/>
        </p:scale>
        <p:origin x="83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C9EA2-40B2-4D72-BD72-E6F541C532D1}" type="datetimeFigureOut">
              <a:rPr lang="en-US" smtClean="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5965B7-493D-4DFF-BDB2-C2B1FE21937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C9EA2-40B2-4D72-BD72-E6F541C532D1}" type="datetimeFigureOut">
              <a:rPr lang="en-US" smtClean="0"/>
              <a:pPr/>
              <a:t>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965B7-493D-4DFF-BDB2-C2B1FE2193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Title of Your Invention</a:t>
            </a:r>
            <a:endParaRPr lang="en-US" b="1" dirty="0"/>
          </a:p>
        </p:txBody>
      </p:sp>
      <p:sp>
        <p:nvSpPr>
          <p:cNvPr id="3" name="Subtitle 2"/>
          <p:cNvSpPr>
            <a:spLocks noGrp="1"/>
          </p:cNvSpPr>
          <p:nvPr>
            <p:ph type="subTitle" idx="1"/>
          </p:nvPr>
        </p:nvSpPr>
        <p:spPr>
          <a:xfrm>
            <a:off x="2133600" y="4876800"/>
            <a:ext cx="6400800" cy="1752600"/>
          </a:xfrm>
        </p:spPr>
        <p:txBody>
          <a:bodyPr/>
          <a:lstStyle/>
          <a:p>
            <a:pPr algn="r"/>
            <a:r>
              <a:rPr lang="en-US" dirty="0" smtClean="0"/>
              <a:t>First Name, Last Initial</a:t>
            </a:r>
          </a:p>
          <a:p>
            <a:pPr algn="r"/>
            <a:r>
              <a:rPr lang="en-US" dirty="0" smtClean="0"/>
              <a:t>Age</a:t>
            </a:r>
          </a:p>
          <a:p>
            <a:pPr algn="r"/>
            <a:r>
              <a:rPr lang="en-US" dirty="0" smtClean="0"/>
              <a:t>State or Country</a:t>
            </a:r>
          </a:p>
        </p:txBody>
      </p:sp>
      <p:pic>
        <p:nvPicPr>
          <p:cNvPr id="5" name="Picture 4" descr="https://encrypted-tbn0.gstatic.com/images?q=tbn:ANd9GcRyevR4EySYG43bd8-MF1EE922MrXP6OWsKh4yW0AyVToab73Ji"/>
          <p:cNvPicPr/>
          <p:nvPr/>
        </p:nvPicPr>
        <p:blipFill>
          <a:blip r:embed="rId2" cstate="print"/>
          <a:srcRect b="21780"/>
          <a:stretch>
            <a:fillRect/>
          </a:stretch>
        </p:blipFill>
        <p:spPr bwMode="auto">
          <a:xfrm>
            <a:off x="6477000" y="283185"/>
            <a:ext cx="2566255" cy="935006"/>
          </a:xfrm>
          <a:prstGeom prst="rect">
            <a:avLst/>
          </a:prstGeom>
          <a:noFill/>
          <a:ln w="9525">
            <a:noFill/>
            <a:miter lim="800000"/>
            <a:headEnd/>
            <a:tailEnd/>
          </a:ln>
        </p:spPr>
      </p:pic>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457200" y="457108"/>
            <a:ext cx="1447800" cy="781501"/>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7751028" y="1226099"/>
            <a:ext cx="1143000" cy="5861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229600" cy="1143000"/>
          </a:xfrm>
        </p:spPr>
        <p:txBody>
          <a:bodyPr>
            <a:normAutofit/>
          </a:bodyPr>
          <a:lstStyle/>
          <a:p>
            <a:pPr algn="l"/>
            <a:r>
              <a:rPr lang="en-US" sz="2800" b="1" dirty="0" smtClean="0"/>
              <a:t>	Improve your invention</a:t>
            </a:r>
            <a:endParaRPr lang="en-US" sz="2800" b="1" dirty="0"/>
          </a:p>
        </p:txBody>
      </p:sp>
      <p:pic>
        <p:nvPicPr>
          <p:cNvPr id="4" name="Picture 3" descr="tweak it.jpg"/>
          <p:cNvPicPr>
            <a:picLocks noChangeAspect="1"/>
          </p:cNvPicPr>
          <p:nvPr/>
        </p:nvPicPr>
        <p:blipFill>
          <a:blip r:embed="rId2" cstate="print"/>
          <a:stretch>
            <a:fillRect/>
          </a:stretch>
        </p:blipFill>
        <p:spPr>
          <a:xfrm>
            <a:off x="76200" y="298701"/>
            <a:ext cx="1255507" cy="868362"/>
          </a:xfrm>
          <a:prstGeom prst="rect">
            <a:avLst/>
          </a:prstGeom>
        </p:spPr>
      </p:pic>
      <p:sp>
        <p:nvSpPr>
          <p:cNvPr id="3" name="Content Placeholder 2"/>
          <p:cNvSpPr>
            <a:spLocks noGrp="1"/>
          </p:cNvSpPr>
          <p:nvPr>
            <p:ph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8701"/>
            <a:ext cx="7734300" cy="1072899"/>
          </a:xfrm>
        </p:spPr>
        <p:txBody>
          <a:bodyPr>
            <a:noAutofit/>
          </a:bodyPr>
          <a:lstStyle/>
          <a:p>
            <a:pPr algn="l"/>
            <a:r>
              <a:rPr lang="en-US" sz="2800" b="1" dirty="0" smtClean="0"/>
              <a:t>Pitch </a:t>
            </a:r>
            <a:r>
              <a:rPr lang="en-US" sz="2800" b="1" dirty="0"/>
              <a:t>your invention </a:t>
            </a:r>
            <a:r>
              <a:rPr lang="en-US" sz="2800" b="1" dirty="0" smtClean="0"/>
              <a:t>to a target audience, clearly explaining the health benefits.</a:t>
            </a:r>
            <a:r>
              <a:rPr lang="en-US" sz="2800" b="1" dirty="0"/>
              <a:t/>
            </a:r>
            <a:br>
              <a:rPr lang="en-US" sz="2800" b="1" dirty="0"/>
            </a:br>
            <a:endParaRPr lang="en-US" sz="2800" dirty="0"/>
          </a:p>
        </p:txBody>
      </p:sp>
      <p:pic>
        <p:nvPicPr>
          <p:cNvPr id="4" name="Picture 3" descr="sell it.jpg"/>
          <p:cNvPicPr>
            <a:picLocks noChangeAspect="1"/>
          </p:cNvPicPr>
          <p:nvPr/>
        </p:nvPicPr>
        <p:blipFill>
          <a:blip r:embed="rId2" cstate="print"/>
          <a:stretch>
            <a:fillRect/>
          </a:stretch>
        </p:blipFill>
        <p:spPr>
          <a:xfrm>
            <a:off x="304800" y="298701"/>
            <a:ext cx="990600" cy="884985"/>
          </a:xfrm>
          <a:prstGeom prst="rect">
            <a:avLst/>
          </a:prstGeom>
        </p:spPr>
      </p:pic>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011038295"/>
              </p:ext>
            </p:extLst>
          </p:nvPr>
        </p:nvGraphicFramePr>
        <p:xfrm>
          <a:off x="762000" y="685800"/>
          <a:ext cx="7772400" cy="5669280"/>
        </p:xfrm>
        <a:graphic>
          <a:graphicData uri="http://schemas.openxmlformats.org/drawingml/2006/table">
            <a:tbl>
              <a:tblPr firstRow="1" bandRow="1">
                <a:tableStyleId>{5940675A-B579-460E-94D1-54222C63F5DA}</a:tableStyleId>
              </a:tblPr>
              <a:tblGrid>
                <a:gridCol w="1360170"/>
                <a:gridCol w="6412230"/>
              </a:tblGrid>
              <a:tr h="876709">
                <a:tc>
                  <a:txBody>
                    <a:bodyPr/>
                    <a:lstStyle/>
                    <a:p>
                      <a:endParaRPr lang="en-US"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Invention is all about solving problems, so the first step is to identify a health problem or challenge you want to work on. Look around you – what health challenges do you see at school or in your community? Ask friends, teachers, and family members about health issues that are important to them. </a:t>
                      </a:r>
                      <a:endParaRPr lang="en-US" sz="1200" kern="1200" noProof="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smtClean="0">
                          <a:solidFill>
                            <a:schemeClr val="tx1"/>
                          </a:solidFill>
                          <a:latin typeface="+mn-lt"/>
                          <a:ea typeface="+mn-ea"/>
                          <a:cs typeface="+mn-cs"/>
                        </a:rPr>
                        <a:t>Describe the real-world health problem or challenge you want to solve. The health problem or challenge may be one that you discovered from talking with</a:t>
                      </a:r>
                      <a:r>
                        <a:rPr lang="en-US" sz="1200" kern="1200" baseline="0" noProof="0" dirty="0" smtClean="0">
                          <a:solidFill>
                            <a:schemeClr val="tx1"/>
                          </a:solidFill>
                          <a:latin typeface="+mn-lt"/>
                          <a:ea typeface="+mn-ea"/>
                          <a:cs typeface="+mn-cs"/>
                        </a:rPr>
                        <a:t> friends and family or i</a:t>
                      </a:r>
                      <a:r>
                        <a:rPr lang="en-US" sz="1200" kern="1200" noProof="0" dirty="0" smtClean="0">
                          <a:solidFill>
                            <a:schemeClr val="tx1"/>
                          </a:solidFill>
                          <a:latin typeface="+mn-lt"/>
                          <a:ea typeface="+mn-ea"/>
                          <a:cs typeface="+mn-cs"/>
                        </a:rPr>
                        <a:t>t could also be </a:t>
                      </a:r>
                      <a:r>
                        <a:rPr lang="en-US" sz="1200" kern="1200" noProof="0" smtClean="0">
                          <a:solidFill>
                            <a:schemeClr val="tx1"/>
                          </a:solidFill>
                          <a:latin typeface="+mn-lt"/>
                          <a:ea typeface="+mn-ea"/>
                          <a:cs typeface="+mn-cs"/>
                        </a:rPr>
                        <a:t>about a </a:t>
                      </a:r>
                      <a:r>
                        <a:rPr lang="en-US" sz="1200" kern="1200" noProof="0" dirty="0" smtClean="0">
                          <a:solidFill>
                            <a:schemeClr val="tx1"/>
                          </a:solidFill>
                          <a:latin typeface="+mn-lt"/>
                          <a:ea typeface="+mn-ea"/>
                          <a:cs typeface="+mn-cs"/>
                        </a:rPr>
                        <a:t>global problem or challenge that affects many people.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smtClean="0">
                          <a:solidFill>
                            <a:schemeClr val="tx1"/>
                          </a:solidFill>
                          <a:latin typeface="+mn-lt"/>
                          <a:ea typeface="+mn-ea"/>
                          <a:cs typeface="+mn-cs"/>
                        </a:rPr>
                        <a:t>Your entry must describe how you help solve the health problem or challenge by inventing something new.</a:t>
                      </a:r>
                    </a:p>
                  </a:txBody>
                  <a:tcPr/>
                </a:tc>
              </a:tr>
              <a:tr h="627628">
                <a:tc>
                  <a:txBody>
                    <a:bodyPr/>
                    <a:lstStyle/>
                    <a:p>
                      <a:endParaRPr lang="en-US"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If you’ve identified a health problem that affects many people around you (or even around the world), you’re probably not the first inventor to try to solve it! Don’t let this discourage you.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Instead, do some research to learn how others have addressed the problem. What do you like about their solutions? What do you think you can improve? How can your invention be different? Many inventions build and improve on ones that have come before. </a:t>
                      </a:r>
                    </a:p>
                  </a:txBody>
                  <a:tcPr/>
                </a:tc>
              </a:tr>
              <a:tr h="627628">
                <a:tc>
                  <a:txBody>
                    <a:bodyPr/>
                    <a:lstStyle/>
                    <a:p>
                      <a:endParaRPr lang="en-US"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Once you have a basic concept of what your invention will be, make some simple sketches of your idea. These do not have to be perfect or artistic. Sketches simply help you take the idea in your head and put it on paper. Sketches can help you think through not only what your invention will look like, but how it will work.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You may want to make several sketches of your invention – from the front, side, looking down from above, or from the inside to show how it works.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Be sure to label your sketches to explain how the various parts and pieces function. </a:t>
                      </a:r>
                    </a:p>
                  </a:txBody>
                  <a:tcPr/>
                </a:tc>
              </a:tr>
              <a:tr h="717290">
                <a:tc>
                  <a:txBody>
                    <a:bodyPr/>
                    <a:lstStyle/>
                    <a:p>
                      <a:endParaRPr lang="en-US"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For many inventors, this is the most fun part of the invention process! This is where you create a prototype, or model, of your invention. Using your sketches as a guide, you’ll build your first prototype.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Remember, this doesn’t have to be perfect or even work! It’s just the next step in the process and allows you to take your concept and put it into three-dimensional form.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To build your model, try to use materials that you already have. Items from your recycling bin and scraps from other projects can be great resources.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Include</a:t>
                      </a:r>
                      <a:r>
                        <a:rPr lang="en-US" sz="1200" baseline="0" dirty="0" smtClean="0"/>
                        <a:t> </a:t>
                      </a:r>
                      <a:r>
                        <a:rPr lang="en-US" sz="1200" dirty="0" smtClean="0"/>
                        <a:t>video, photos</a:t>
                      </a:r>
                      <a:r>
                        <a:rPr lang="en-US" sz="1200" baseline="0" dirty="0" smtClean="0"/>
                        <a:t> and </a:t>
                      </a:r>
                      <a:r>
                        <a:rPr lang="en-US" sz="1200" dirty="0" smtClean="0"/>
                        <a:t>text of the steps you take in building your prototype or model.</a:t>
                      </a:r>
                      <a:endParaRPr lang="en-US" sz="1800" dirty="0"/>
                    </a:p>
                  </a:txBody>
                  <a:tcPr/>
                </a:tc>
              </a:tr>
            </a:tbl>
          </a:graphicData>
        </a:graphic>
      </p:graphicFrame>
      <p:sp>
        <p:nvSpPr>
          <p:cNvPr id="6" name="TextBox 5"/>
          <p:cNvSpPr txBox="1"/>
          <p:nvPr/>
        </p:nvSpPr>
        <p:spPr>
          <a:xfrm>
            <a:off x="533400" y="121393"/>
            <a:ext cx="8001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dirty="0" smtClean="0"/>
              <a:t>Things to think </a:t>
            </a:r>
            <a:r>
              <a:rPr lang="en-US" sz="2400" b="1" dirty="0"/>
              <a:t>a</a:t>
            </a:r>
            <a:r>
              <a:rPr lang="en-US" sz="2400" b="1" dirty="0" smtClean="0"/>
              <a:t>bout as you </a:t>
            </a:r>
            <a:r>
              <a:rPr lang="en-US" sz="2400" b="1" dirty="0"/>
              <a:t>c</a:t>
            </a:r>
            <a:r>
              <a:rPr lang="en-US" sz="2400" b="1" dirty="0" smtClean="0"/>
              <a:t>omplete </a:t>
            </a:r>
            <a:r>
              <a:rPr lang="en-US" sz="2400" b="1" dirty="0"/>
              <a:t>y</a:t>
            </a:r>
            <a:r>
              <a:rPr lang="en-US" sz="2400" b="1" dirty="0" smtClean="0"/>
              <a:t>our submission</a:t>
            </a:r>
            <a:endParaRPr lang="en-US" sz="2400" b="1" dirty="0"/>
          </a:p>
        </p:txBody>
      </p:sp>
      <p:grpSp>
        <p:nvGrpSpPr>
          <p:cNvPr id="19" name="Group 18"/>
          <p:cNvGrpSpPr/>
          <p:nvPr/>
        </p:nvGrpSpPr>
        <p:grpSpPr>
          <a:xfrm>
            <a:off x="1056445" y="1257709"/>
            <a:ext cx="914400" cy="4790903"/>
            <a:chOff x="1056445" y="1524000"/>
            <a:chExt cx="914400" cy="479090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445" y="1524000"/>
              <a:ext cx="914400" cy="9144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445" y="2743200"/>
              <a:ext cx="904702" cy="904702"/>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6445" y="3952702"/>
              <a:ext cx="904702" cy="904702"/>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6445" y="5410201"/>
              <a:ext cx="904702" cy="904702"/>
            </a:xfrm>
            <a:prstGeom prst="rect">
              <a:avLst/>
            </a:prstGeom>
          </p:spPr>
        </p:pic>
      </p:grpSp>
      <p:sp>
        <p:nvSpPr>
          <p:cNvPr id="21" name="Rounded Rectangle 20"/>
          <p:cNvSpPr/>
          <p:nvPr/>
        </p:nvSpPr>
        <p:spPr>
          <a:xfrm>
            <a:off x="533400" y="6437025"/>
            <a:ext cx="8115300" cy="32876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Please delete this slide before you finalize and submit your invention presentation!</a:t>
            </a:r>
            <a:endParaRPr lang="en-US" b="1" dirty="0"/>
          </a:p>
        </p:txBody>
      </p:sp>
    </p:spTree>
    <p:extLst>
      <p:ext uri="{BB962C8B-B14F-4D97-AF65-F5344CB8AC3E}">
        <p14:creationId xmlns:p14="http://schemas.microsoft.com/office/powerpoint/2010/main" val="382056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132684333"/>
              </p:ext>
            </p:extLst>
          </p:nvPr>
        </p:nvGraphicFramePr>
        <p:xfrm>
          <a:off x="762000" y="685800"/>
          <a:ext cx="7772400" cy="5407787"/>
        </p:xfrm>
        <a:graphic>
          <a:graphicData uri="http://schemas.openxmlformats.org/drawingml/2006/table">
            <a:tbl>
              <a:tblPr firstRow="1" bandRow="1">
                <a:tableStyleId>{5940675A-B579-460E-94D1-54222C63F5DA}</a:tableStyleId>
              </a:tblPr>
              <a:tblGrid>
                <a:gridCol w="1360170"/>
                <a:gridCol w="6412230"/>
              </a:tblGrid>
              <a:tr h="646474">
                <a:tc>
                  <a:txBody>
                    <a:bodyPr/>
                    <a:lstStyle/>
                    <a:p>
                      <a:endParaRPr lang="en-US"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Once your prototype is finished, ask friends, teachers, parents, and neighbors to try it. It’s even better if </a:t>
                      </a:r>
                      <a:r>
                        <a:rPr lang="en-US" sz="1200" kern="1200" dirty="0" smtClean="0">
                          <a:solidFill>
                            <a:schemeClr val="tx1"/>
                          </a:solidFill>
                          <a:latin typeface="+mn-lt"/>
                          <a:ea typeface="+mn-ea"/>
                          <a:cs typeface="+mn-cs"/>
                        </a:rPr>
                        <a:t>you ask people you interviewed</a:t>
                      </a:r>
                      <a:r>
                        <a:rPr lang="en-US" sz="1200" kern="1200" baseline="0" dirty="0" smtClean="0">
                          <a:solidFill>
                            <a:schemeClr val="tx1"/>
                          </a:solidFill>
                          <a:latin typeface="+mn-lt"/>
                          <a:ea typeface="+mn-ea"/>
                          <a:cs typeface="+mn-cs"/>
                        </a:rPr>
                        <a:t> in the Think it step or</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test it with someone who is affected by or interested in the health challenge you’re trying to solve.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What do they like? What suggestions do they have for making your invention better?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Be sure to write down what they say about your invention so you have good notes for the next step of the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Perform some experiments to find out how well you prototype works. Write down the results of each test.</a:t>
                      </a:r>
                    </a:p>
                  </a:txBody>
                  <a:tcPr/>
                </a:tc>
              </a:tr>
              <a:tr h="646474">
                <a:tc>
                  <a:txBody>
                    <a:bodyPr/>
                    <a:lstStyle/>
                    <a:p>
                      <a:endParaRPr lang="en-US"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Using the feedback you got in the Try it step, identify ways you can improve your invention.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Do you want to modify the design or change the materials it’s made from? Do you want to add a new part to your invention, or take something away to make it simpler?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Many inventors try and tweak and then try again to keep improving their idea until they get it just the way the want it!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Adjust your prototype or model based on the suggestions you</a:t>
                      </a:r>
                      <a:r>
                        <a:rPr lang="en-US" sz="1200" kern="1200" baseline="0" dirty="0" smtClean="0">
                          <a:solidFill>
                            <a:schemeClr val="tx1"/>
                          </a:solidFill>
                          <a:latin typeface="+mn-lt"/>
                          <a:ea typeface="+mn-ea"/>
                          <a:cs typeface="+mn-cs"/>
                        </a:rPr>
                        <a:t> receive</a:t>
                      </a:r>
                      <a:r>
                        <a:rPr lang="en-US" sz="1200" kern="1200" dirty="0" smtClean="0">
                          <a:solidFill>
                            <a:schemeClr val="tx1"/>
                          </a:solidFill>
                          <a:latin typeface="+mn-lt"/>
                          <a:ea typeface="+mn-ea"/>
                          <a:cs typeface="+mn-cs"/>
                        </a:rPr>
                        <a:t> or results of your experiments.</a:t>
                      </a:r>
                    </a:p>
                    <a:p>
                      <a:pPr marL="225425" indent="-225425">
                        <a:buFont typeface="Arial" pitchFamily="34" charset="0"/>
                        <a:buChar char="•"/>
                      </a:pPr>
                      <a:endParaRPr lang="en-US" sz="1200" dirty="0" smtClean="0">
                        <a:solidFill>
                          <a:schemeClr val="tx1"/>
                        </a:solidFill>
                      </a:endParaRPr>
                    </a:p>
                  </a:txBody>
                  <a:tcPr/>
                </a:tc>
              </a:tr>
              <a:tr h="717290">
                <a:tc>
                  <a:txBody>
                    <a:bodyPr/>
                    <a:lstStyle/>
                    <a:p>
                      <a:endParaRPr lang="en-US"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Once you have your final invention idea, you want people to start using it! How will you convince others to use your invention?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Create a written or video sales pitch about your invention for doctors/health care professionals. What health problem does it solve? How is it different from other inventions? Who should use it? How does it work? Answer these questions to explain how your invention will lead to a healthier future!</a:t>
                      </a:r>
                      <a:endParaRPr lang="en-US" sz="1200" kern="1200" dirty="0">
                        <a:solidFill>
                          <a:schemeClr val="tx1"/>
                        </a:solidFill>
                        <a:latin typeface="+mn-lt"/>
                        <a:ea typeface="+mn-ea"/>
                        <a:cs typeface="+mn-cs"/>
                      </a:endParaRPr>
                    </a:p>
                  </a:txBody>
                  <a:tcPr/>
                </a:tc>
              </a:tr>
              <a:tr h="717290">
                <a:tc>
                  <a:txBody>
                    <a:bodyPr/>
                    <a:lstStyle/>
                    <a:p>
                      <a:pPr algn="ctr"/>
                      <a:endParaRPr lang="en-US" sz="1600" dirty="0" smtClean="0">
                        <a:solidFill>
                          <a:schemeClr val="tx1"/>
                        </a:solidFill>
                      </a:endParaRPr>
                    </a:p>
                    <a:p>
                      <a:pPr algn="ctr"/>
                      <a:r>
                        <a:rPr lang="en-US" sz="1600" dirty="0" smtClean="0">
                          <a:solidFill>
                            <a:schemeClr val="tx1"/>
                          </a:solidFill>
                        </a:rPr>
                        <a:t>Throughout</a:t>
                      </a:r>
                      <a:r>
                        <a:rPr lang="en-US" sz="1600" baseline="0" dirty="0" smtClean="0">
                          <a:solidFill>
                            <a:schemeClr val="tx1"/>
                          </a:solidFill>
                        </a:rPr>
                        <a:t> presentation</a:t>
                      </a:r>
                      <a:endParaRPr lang="en-US" sz="1600" dirty="0">
                        <a:solidFill>
                          <a:schemeClr val="tx1"/>
                        </a:solidFill>
                      </a:endParaRPr>
                    </a:p>
                  </a:txBody>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Throughout your presentation, make sure you link your invention </a:t>
                      </a:r>
                      <a:r>
                        <a:rPr lang="en-US" sz="1200" kern="1200" dirty="0">
                          <a:solidFill>
                            <a:schemeClr val="tx1"/>
                          </a:solidFill>
                          <a:latin typeface="+mn-lt"/>
                          <a:ea typeface="+mn-ea"/>
                          <a:cs typeface="+mn-cs"/>
                        </a:rPr>
                        <a:t>with the stated </a:t>
                      </a:r>
                      <a:r>
                        <a:rPr lang="en-US" sz="1200" kern="1200" dirty="0" smtClean="0">
                          <a:solidFill>
                            <a:schemeClr val="tx1"/>
                          </a:solidFill>
                          <a:latin typeface="+mn-lt"/>
                          <a:ea typeface="+mn-ea"/>
                          <a:cs typeface="+mn-cs"/>
                        </a:rPr>
                        <a:t>health problem </a:t>
                      </a:r>
                      <a:r>
                        <a:rPr lang="en-US" sz="1200" kern="1200" dirty="0">
                          <a:solidFill>
                            <a:schemeClr val="tx1"/>
                          </a:solidFill>
                          <a:latin typeface="+mn-lt"/>
                          <a:ea typeface="+mn-ea"/>
                          <a:cs typeface="+mn-cs"/>
                        </a:rPr>
                        <a:t>or </a:t>
                      </a:r>
                      <a:r>
                        <a:rPr lang="en-US" sz="1200" kern="1200" dirty="0" smtClean="0">
                          <a:solidFill>
                            <a:schemeClr val="tx1"/>
                          </a:solidFill>
                          <a:latin typeface="+mn-lt"/>
                          <a:ea typeface="+mn-ea"/>
                          <a:cs typeface="+mn-cs"/>
                        </a:rPr>
                        <a:t>challenge.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Clearly show how the idea of the invention contributes to solving the stated health problem or challenge.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a:solidFill>
                          <a:schemeClr val="tx1"/>
                        </a:solidFill>
                        <a:latin typeface="+mn-lt"/>
                        <a:ea typeface="+mn-ea"/>
                        <a:cs typeface="+mn-cs"/>
                      </a:endParaRPr>
                    </a:p>
                  </a:txBody>
                  <a:tcPr marL="68580" marR="68580" marT="0" marB="0" anchor="ctr"/>
                </a:tc>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029109"/>
            <a:ext cx="914400" cy="9144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629309"/>
            <a:ext cx="914400" cy="9144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3937871"/>
            <a:ext cx="914400" cy="914400"/>
          </a:xfrm>
          <a:prstGeom prst="rect">
            <a:avLst/>
          </a:prstGeom>
        </p:spPr>
      </p:pic>
      <p:sp>
        <p:nvSpPr>
          <p:cNvPr id="13" name="TextBox 12"/>
          <p:cNvSpPr txBox="1"/>
          <p:nvPr/>
        </p:nvSpPr>
        <p:spPr>
          <a:xfrm>
            <a:off x="533400" y="121393"/>
            <a:ext cx="8001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dirty="0" smtClean="0"/>
              <a:t>Things to think </a:t>
            </a:r>
            <a:r>
              <a:rPr lang="en-US" sz="2400" b="1" dirty="0"/>
              <a:t>a</a:t>
            </a:r>
            <a:r>
              <a:rPr lang="en-US" sz="2400" b="1" dirty="0" smtClean="0"/>
              <a:t>bout as you </a:t>
            </a:r>
            <a:r>
              <a:rPr lang="en-US" sz="2400" b="1" dirty="0"/>
              <a:t>c</a:t>
            </a:r>
            <a:r>
              <a:rPr lang="en-US" sz="2400" b="1" dirty="0" smtClean="0"/>
              <a:t>omplete </a:t>
            </a:r>
            <a:r>
              <a:rPr lang="en-US" sz="2400" b="1" dirty="0"/>
              <a:t>y</a:t>
            </a:r>
            <a:r>
              <a:rPr lang="en-US" sz="2400" b="1" dirty="0" smtClean="0"/>
              <a:t>our submission</a:t>
            </a:r>
            <a:endParaRPr lang="en-US" sz="2400" b="1" dirty="0"/>
          </a:p>
        </p:txBody>
      </p:sp>
      <p:sp>
        <p:nvSpPr>
          <p:cNvPr id="14" name="Rounded Rectangle 13"/>
          <p:cNvSpPr/>
          <p:nvPr/>
        </p:nvSpPr>
        <p:spPr>
          <a:xfrm>
            <a:off x="533400" y="6437025"/>
            <a:ext cx="8115300" cy="32876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Please delete this slide before you finalize and submit your invention presentation!</a:t>
            </a:r>
            <a:endParaRPr lang="en-US" b="1" dirty="0"/>
          </a:p>
        </p:txBody>
      </p:sp>
    </p:spTree>
    <p:extLst>
      <p:ext uri="{BB962C8B-B14F-4D97-AF65-F5344CB8AC3E}">
        <p14:creationId xmlns:p14="http://schemas.microsoft.com/office/powerpoint/2010/main" val="197198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300" y="860692"/>
            <a:ext cx="8153400" cy="2308324"/>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a:solidFill>
                  <a:schemeClr val="bg1"/>
                </a:solidFill>
              </a:rPr>
              <a:t>Take time to make your presentation impressive. </a:t>
            </a:r>
            <a:endParaRPr lang="en-US" sz="2400" b="1" dirty="0" smtClean="0">
              <a:solidFill>
                <a:schemeClr val="bg1"/>
              </a:solidFill>
            </a:endParaRPr>
          </a:p>
          <a:p>
            <a:pPr algn="ctr"/>
            <a:endParaRPr lang="en-US" sz="2400" b="1" dirty="0">
              <a:solidFill>
                <a:schemeClr val="bg1"/>
              </a:solidFill>
            </a:endParaRPr>
          </a:p>
          <a:p>
            <a:pPr algn="ctr"/>
            <a:r>
              <a:rPr lang="en-US" sz="2400" b="1" dirty="0" smtClean="0">
                <a:solidFill>
                  <a:schemeClr val="bg1"/>
                </a:solidFill>
              </a:rPr>
              <a:t>Use </a:t>
            </a:r>
            <a:r>
              <a:rPr lang="en-US" sz="2400" b="1" dirty="0">
                <a:solidFill>
                  <a:schemeClr val="bg1"/>
                </a:solidFill>
              </a:rPr>
              <a:t>diagrams, video, voice, </a:t>
            </a:r>
            <a:r>
              <a:rPr lang="en-US" sz="2400" b="1" dirty="0" smtClean="0">
                <a:solidFill>
                  <a:schemeClr val="bg1"/>
                </a:solidFill>
              </a:rPr>
              <a:t>and photos.</a:t>
            </a:r>
          </a:p>
          <a:p>
            <a:pPr algn="ctr"/>
            <a:endParaRPr lang="en-US" sz="2400" b="1" dirty="0">
              <a:solidFill>
                <a:schemeClr val="bg1"/>
              </a:solidFill>
            </a:endParaRPr>
          </a:p>
          <a:p>
            <a:pPr algn="ctr"/>
            <a:r>
              <a:rPr lang="en-US" sz="2400" b="1" dirty="0" smtClean="0">
                <a:solidFill>
                  <a:schemeClr val="bg1"/>
                </a:solidFill>
              </a:rPr>
              <a:t> You may include multiple slides for each step </a:t>
            </a:r>
          </a:p>
          <a:p>
            <a:pPr algn="ctr"/>
            <a:r>
              <a:rPr lang="en-US" sz="2400" b="1" dirty="0" smtClean="0">
                <a:solidFill>
                  <a:schemeClr val="bg1"/>
                </a:solidFill>
              </a:rPr>
              <a:t>of the invention process.</a:t>
            </a:r>
            <a:endParaRPr lang="en-US" sz="2400" b="1" dirty="0">
              <a:solidFill>
                <a:schemeClr val="bg1"/>
              </a:solidFill>
            </a:endParaRPr>
          </a:p>
        </p:txBody>
      </p:sp>
      <p:sp>
        <p:nvSpPr>
          <p:cNvPr id="7" name="TextBox 6"/>
          <p:cNvSpPr txBox="1"/>
          <p:nvPr/>
        </p:nvSpPr>
        <p:spPr>
          <a:xfrm>
            <a:off x="533400" y="3428684"/>
            <a:ext cx="8153400" cy="252376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smtClean="0"/>
              <a:t>All PowerPoint presentations will be converted into MP4 video format for viewing purposes.  Please double check your presentation so that all of your work appears on the screen.</a:t>
            </a:r>
          </a:p>
          <a:p>
            <a:pPr algn="ctr"/>
            <a:endParaRPr lang="en-US" sz="1400" b="1" dirty="0" smtClean="0"/>
          </a:p>
          <a:p>
            <a:pPr marL="285750" indent="-285750">
              <a:buFont typeface="Arial" panose="020B0604020202020204" pitchFamily="34" charset="0"/>
              <a:buChar char="•"/>
            </a:pPr>
            <a:r>
              <a:rPr lang="en-US" sz="1400" dirty="0" smtClean="0"/>
              <a:t>Embed your video and audio files into your presentation. </a:t>
            </a:r>
          </a:p>
          <a:p>
            <a:pPr marL="285750" indent="-285750">
              <a:buFont typeface="Arial" panose="020B0604020202020204" pitchFamily="34" charset="0"/>
              <a:buChar char="•"/>
            </a:pPr>
            <a:r>
              <a:rPr lang="en-US" sz="1400" dirty="0" smtClean="0"/>
              <a:t>If you are using a version of PowerPoint before 2013 and are embedding video and audio files, save your final presentation as an MP4 so that the videos and audio remain in your presentation.</a:t>
            </a:r>
          </a:p>
          <a:p>
            <a:pPr marL="285750" indent="-285750">
              <a:buFont typeface="Arial" panose="020B0604020202020204" pitchFamily="34" charset="0"/>
              <a:buChar char="•"/>
            </a:pPr>
            <a:r>
              <a:rPr lang="en-US" sz="1400" dirty="0" smtClean="0"/>
              <a:t>Avoid hyperlinks. To direct viewers to an online element, include the complete URL/Web Address (Example: https://challenges.epals.com/inventit) </a:t>
            </a:r>
          </a:p>
          <a:p>
            <a:pPr marL="285750" indent="-285750">
              <a:buFont typeface="Arial" panose="020B0604020202020204" pitchFamily="34" charset="0"/>
              <a:buChar char="•"/>
            </a:pPr>
            <a:r>
              <a:rPr lang="en-US" sz="1400" dirty="0" smtClean="0"/>
              <a:t>Avoid including information in the PowerPoint NOTES sections. Find a way to integrate this information onto the slides instead.   </a:t>
            </a:r>
          </a:p>
          <a:p>
            <a:pPr marL="285750" indent="-285750">
              <a:buFont typeface="Arial" panose="020B0604020202020204" pitchFamily="34" charset="0"/>
              <a:buChar char="•"/>
            </a:pPr>
            <a:r>
              <a:rPr lang="en-US" sz="1400" dirty="0"/>
              <a:t>Use your first name only  - no last names</a:t>
            </a:r>
            <a:r>
              <a:rPr lang="en-US" sz="1400" dirty="0" smtClean="0"/>
              <a:t>!</a:t>
            </a:r>
            <a:endParaRPr lang="en-US" sz="1400" dirty="0"/>
          </a:p>
        </p:txBody>
      </p:sp>
      <p:sp>
        <p:nvSpPr>
          <p:cNvPr id="14" name="TextBox 13"/>
          <p:cNvSpPr txBox="1"/>
          <p:nvPr/>
        </p:nvSpPr>
        <p:spPr>
          <a:xfrm>
            <a:off x="533400" y="121393"/>
            <a:ext cx="8001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dirty="0" smtClean="0"/>
              <a:t>Things to think </a:t>
            </a:r>
            <a:r>
              <a:rPr lang="en-US" sz="2400" b="1" dirty="0"/>
              <a:t>a</a:t>
            </a:r>
            <a:r>
              <a:rPr lang="en-US" sz="2400" b="1" dirty="0" smtClean="0"/>
              <a:t>bout as you </a:t>
            </a:r>
            <a:r>
              <a:rPr lang="en-US" sz="2400" b="1" dirty="0"/>
              <a:t>c</a:t>
            </a:r>
            <a:r>
              <a:rPr lang="en-US" sz="2400" b="1" dirty="0" smtClean="0"/>
              <a:t>omplete </a:t>
            </a:r>
            <a:r>
              <a:rPr lang="en-US" sz="2400" b="1" dirty="0"/>
              <a:t>y</a:t>
            </a:r>
            <a:r>
              <a:rPr lang="en-US" sz="2400" b="1" dirty="0" smtClean="0"/>
              <a:t>our submission</a:t>
            </a:r>
            <a:endParaRPr lang="en-US" sz="2400" b="1" dirty="0"/>
          </a:p>
        </p:txBody>
      </p:sp>
      <p:sp>
        <p:nvSpPr>
          <p:cNvPr id="15" name="Rounded Rectangle 14"/>
          <p:cNvSpPr/>
          <p:nvPr/>
        </p:nvSpPr>
        <p:spPr>
          <a:xfrm>
            <a:off x="533400" y="6437025"/>
            <a:ext cx="8115300" cy="32876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Please delete this slide before you finalize and submit your invention presentation!</a:t>
            </a:r>
            <a:endParaRPr lang="en-US" b="1" dirty="0"/>
          </a:p>
        </p:txBody>
      </p:sp>
    </p:spTree>
    <p:extLst>
      <p:ext uri="{BB962C8B-B14F-4D97-AF65-F5344CB8AC3E}">
        <p14:creationId xmlns:p14="http://schemas.microsoft.com/office/powerpoint/2010/main" val="130512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ink it.jpg"/>
          <p:cNvPicPr>
            <a:picLocks noChangeAspect="1"/>
          </p:cNvPicPr>
          <p:nvPr/>
        </p:nvPicPr>
        <p:blipFill>
          <a:blip r:embed="rId2" cstate="print"/>
          <a:stretch>
            <a:fillRect/>
          </a:stretch>
        </p:blipFill>
        <p:spPr>
          <a:xfrm>
            <a:off x="228600" y="304800"/>
            <a:ext cx="1303020" cy="1110996"/>
          </a:xfrm>
          <a:prstGeom prst="rect">
            <a:avLst/>
          </a:prstGeom>
        </p:spPr>
      </p:pic>
      <p:sp>
        <p:nvSpPr>
          <p:cNvPr id="2" name="Title 1"/>
          <p:cNvSpPr>
            <a:spLocks noGrp="1"/>
          </p:cNvSpPr>
          <p:nvPr>
            <p:ph type="title"/>
          </p:nvPr>
        </p:nvSpPr>
        <p:spPr>
          <a:xfrm>
            <a:off x="848026" y="272796"/>
            <a:ext cx="8229600" cy="1143000"/>
          </a:xfrm>
        </p:spPr>
        <p:txBody>
          <a:bodyPr>
            <a:noAutofit/>
          </a:bodyPr>
          <a:lstStyle/>
          <a:p>
            <a:pPr algn="l"/>
            <a:r>
              <a:rPr lang="en-US" sz="2800" b="1" dirty="0" smtClean="0"/>
              <a:t>	Describe a </a:t>
            </a:r>
            <a:r>
              <a:rPr lang="en-US" sz="2800" b="1"/>
              <a:t>r</a:t>
            </a:r>
            <a:r>
              <a:rPr lang="en-US" sz="2800" b="1" smtClean="0"/>
              <a:t>eal-world health </a:t>
            </a:r>
            <a:r>
              <a:rPr lang="en-US" sz="2800" b="1" dirty="0" smtClean="0"/>
              <a:t>problem </a:t>
            </a:r>
            <a:br>
              <a:rPr lang="en-US" sz="2800" b="1" dirty="0" smtClean="0"/>
            </a:br>
            <a:r>
              <a:rPr lang="en-US" sz="2800" b="1" dirty="0" smtClean="0"/>
              <a:t>	or challenge and your invention idea to solve it</a:t>
            </a:r>
            <a:br>
              <a:rPr lang="en-US" sz="2800" b="1" dirty="0" smtClean="0"/>
            </a:br>
            <a:endParaRPr lang="en-US" sz="16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xplore it.jpg"/>
          <p:cNvPicPr>
            <a:picLocks noChangeAspect="1"/>
          </p:cNvPicPr>
          <p:nvPr/>
        </p:nvPicPr>
        <p:blipFill>
          <a:blip r:embed="rId2" cstate="print"/>
          <a:stretch>
            <a:fillRect/>
          </a:stretch>
        </p:blipFill>
        <p:spPr>
          <a:xfrm>
            <a:off x="228600" y="304800"/>
            <a:ext cx="1367028" cy="1165860"/>
          </a:xfrm>
          <a:prstGeom prst="rect">
            <a:avLst/>
          </a:prstGeom>
        </p:spPr>
      </p:pic>
      <p:sp>
        <p:nvSpPr>
          <p:cNvPr id="2" name="Title 1"/>
          <p:cNvSpPr>
            <a:spLocks noGrp="1"/>
          </p:cNvSpPr>
          <p:nvPr>
            <p:ph type="title"/>
          </p:nvPr>
        </p:nvSpPr>
        <p:spPr>
          <a:xfrm>
            <a:off x="1752600" y="304800"/>
            <a:ext cx="7548372" cy="1143000"/>
          </a:xfrm>
        </p:spPr>
        <p:txBody>
          <a:bodyPr>
            <a:noAutofit/>
          </a:bodyPr>
          <a:lstStyle/>
          <a:p>
            <a:pPr algn="l"/>
            <a:r>
              <a:rPr lang="en-US" sz="2800" b="1" dirty="0" smtClean="0"/>
              <a:t>Investigate how other inventors have tried to solve or address the health problem/challenge </a:t>
            </a:r>
            <a:endParaRPr lang="en-US" sz="2800" dirty="0"/>
          </a:p>
        </p:txBody>
      </p:sp>
      <p:sp>
        <p:nvSpPr>
          <p:cNvPr id="5" name="Content Placeholder 4"/>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ketch it.jpg"/>
          <p:cNvPicPr>
            <a:picLocks noChangeAspect="1"/>
          </p:cNvPicPr>
          <p:nvPr/>
        </p:nvPicPr>
        <p:blipFill>
          <a:blip r:embed="rId2" cstate="print"/>
          <a:stretch>
            <a:fillRect/>
          </a:stretch>
        </p:blipFill>
        <p:spPr>
          <a:xfrm>
            <a:off x="228600" y="274638"/>
            <a:ext cx="1076207" cy="914400"/>
          </a:xfrm>
          <a:prstGeom prst="rect">
            <a:avLst/>
          </a:prstGeom>
        </p:spPr>
      </p:pic>
      <p:sp>
        <p:nvSpPr>
          <p:cNvPr id="2" name="Title 1"/>
          <p:cNvSpPr>
            <a:spLocks noGrp="1"/>
          </p:cNvSpPr>
          <p:nvPr>
            <p:ph type="title"/>
          </p:nvPr>
        </p:nvSpPr>
        <p:spPr>
          <a:xfrm>
            <a:off x="838200" y="274638"/>
            <a:ext cx="8229600" cy="1143000"/>
          </a:xfrm>
        </p:spPr>
        <p:txBody>
          <a:bodyPr>
            <a:normAutofit fontScale="90000"/>
          </a:bodyPr>
          <a:lstStyle/>
          <a:p>
            <a:pPr algn="l"/>
            <a:r>
              <a:rPr lang="en-US" sz="3100" b="1" dirty="0" smtClean="0"/>
              <a:t>	Draw pictures and diagrams to show </a:t>
            </a:r>
            <a:br>
              <a:rPr lang="en-US" sz="3100" b="1" dirty="0" smtClean="0"/>
            </a:br>
            <a:r>
              <a:rPr lang="en-US" sz="3100" b="1" dirty="0" smtClean="0"/>
              <a:t>	your invention and how it might work</a:t>
            </a:r>
            <a:r>
              <a:rPr lang="en-US" sz="3200" b="1" dirty="0" smtClean="0"/>
              <a:t/>
            </a:r>
            <a:br>
              <a:rPr lang="en-US" sz="3200" b="1" dirty="0" smtClean="0"/>
            </a:br>
            <a:endParaRPr lang="en-US" sz="32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8229600" cy="1143000"/>
          </a:xfrm>
        </p:spPr>
        <p:txBody>
          <a:bodyPr>
            <a:noAutofit/>
          </a:bodyPr>
          <a:lstStyle/>
          <a:p>
            <a:r>
              <a:rPr lang="en-US" sz="2800" b="1" dirty="0" smtClean="0"/>
              <a:t>Build your prototype or model of your invention </a:t>
            </a:r>
            <a:endParaRPr lang="en-US" sz="2800" dirty="0"/>
          </a:p>
        </p:txBody>
      </p:sp>
      <p:sp>
        <p:nvSpPr>
          <p:cNvPr id="3" name="Content Placeholder 2"/>
          <p:cNvSpPr>
            <a:spLocks noGrp="1"/>
          </p:cNvSpPr>
          <p:nvPr>
            <p:ph idx="1"/>
          </p:nvPr>
        </p:nvSpPr>
        <p:spPr/>
        <p:txBody>
          <a:bodyPr/>
          <a:lstStyle/>
          <a:p>
            <a:endParaRPr lang="en-US"/>
          </a:p>
        </p:txBody>
      </p:sp>
      <p:pic>
        <p:nvPicPr>
          <p:cNvPr id="4" name="Picture 3" descr="create it.jpg"/>
          <p:cNvPicPr>
            <a:picLocks noChangeAspect="1"/>
          </p:cNvPicPr>
          <p:nvPr/>
        </p:nvPicPr>
        <p:blipFill>
          <a:blip r:embed="rId2" cstate="print"/>
          <a:stretch>
            <a:fillRect/>
          </a:stretch>
        </p:blipFill>
        <p:spPr>
          <a:xfrm>
            <a:off x="469232" y="388938"/>
            <a:ext cx="11700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y it.jpg"/>
          <p:cNvPicPr>
            <a:picLocks noChangeAspect="1"/>
          </p:cNvPicPr>
          <p:nvPr/>
        </p:nvPicPr>
        <p:blipFill>
          <a:blip r:embed="rId2" cstate="print"/>
          <a:stretch>
            <a:fillRect/>
          </a:stretch>
        </p:blipFill>
        <p:spPr>
          <a:xfrm>
            <a:off x="304800" y="381000"/>
            <a:ext cx="1046988" cy="1010412"/>
          </a:xfrm>
          <a:prstGeom prst="rect">
            <a:avLst/>
          </a:prstGeom>
        </p:spPr>
      </p:pic>
      <p:sp>
        <p:nvSpPr>
          <p:cNvPr id="2" name="Title 1"/>
          <p:cNvSpPr>
            <a:spLocks noGrp="1"/>
          </p:cNvSpPr>
          <p:nvPr>
            <p:ph type="title"/>
          </p:nvPr>
        </p:nvSpPr>
        <p:spPr>
          <a:xfrm>
            <a:off x="828294" y="314706"/>
            <a:ext cx="8229600" cy="1143000"/>
          </a:xfrm>
        </p:spPr>
        <p:txBody>
          <a:bodyPr>
            <a:normAutofit/>
          </a:bodyPr>
          <a:lstStyle/>
          <a:p>
            <a:pPr algn="l"/>
            <a:r>
              <a:rPr lang="en-US" sz="2800" b="1" dirty="0" smtClean="0"/>
              <a:t>	Test your invention </a:t>
            </a:r>
            <a:endParaRPr lang="en-US" sz="2800"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1017</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Title of Your Invention</vt:lpstr>
      <vt:lpstr>PowerPoint Presentation</vt:lpstr>
      <vt:lpstr>PowerPoint Presentation</vt:lpstr>
      <vt:lpstr>PowerPoint Presentation</vt:lpstr>
      <vt:lpstr> Describe a real-world health problem   or challenge and your invention idea to solve it </vt:lpstr>
      <vt:lpstr>Investigate how other inventors have tried to solve or address the health problem/challenge </vt:lpstr>
      <vt:lpstr> Draw pictures and diagrams to show   your invention and how it might work </vt:lpstr>
      <vt:lpstr>Build your prototype or model of your invention </vt:lpstr>
      <vt:lpstr> Test your invention </vt:lpstr>
      <vt:lpstr> Improve your invention</vt:lpstr>
      <vt:lpstr>Pitch your invention to a target audience, clearly explaining the health benefits. </vt:lpstr>
    </vt:vector>
  </TitlesOfParts>
  <Manager/>
  <Company>Microsoft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Invention Challenge #</dc:title>
  <dc:subject/>
  <dc:creator>auchter</dc:creator>
  <cp:keywords/>
  <dc:description/>
  <cp:lastModifiedBy>Laura Woodside</cp:lastModifiedBy>
  <cp:revision>44</cp:revision>
  <dcterms:created xsi:type="dcterms:W3CDTF">2012-09-16T01:56:06Z</dcterms:created>
  <dcterms:modified xsi:type="dcterms:W3CDTF">2016-01-06T13:41:16Z</dcterms:modified>
  <cp:category/>
</cp:coreProperties>
</file>