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57" r:id="rId3"/>
    <p:sldId id="258" r:id="rId4"/>
    <p:sldId id="260" r:id="rId5"/>
    <p:sldId id="259" r:id="rId6"/>
    <p:sldId id="262" r:id="rId7"/>
    <p:sldId id="263" r:id="rId8"/>
    <p:sldId id="264" r:id="rId9"/>
    <p:sldId id="265" r:id="rId10"/>
    <p:sldId id="266" r:id="rId11"/>
    <p:sldId id="270" r:id="rId12"/>
    <p:sldId id="268" r:id="rId13"/>
  </p:sldIdLst>
  <p:sldSz cx="9144000" cy="6858000" type="screen4x3"/>
  <p:notesSz cx="7077075" cy="93694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B436"/>
    <a:srgbClr val="FCA408"/>
    <a:srgbClr val="F38119"/>
    <a:srgbClr val="53A935"/>
    <a:srgbClr val="88D027"/>
    <a:srgbClr val="8BC63A"/>
    <a:srgbClr val="FD7C08"/>
    <a:srgbClr val="FC7B08"/>
    <a:srgbClr val="F47208"/>
    <a:srgbClr val="FBA60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6" autoAdjust="0"/>
    <p:restoredTop sz="87965" autoAdjust="0"/>
  </p:normalViewPr>
  <p:slideViewPr>
    <p:cSldViewPr snapToGrid="0" snapToObjects="1">
      <p:cViewPr varScale="1">
        <p:scale>
          <a:sx n="62" d="100"/>
          <a:sy n="62" d="100"/>
        </p:scale>
        <p:origin x="152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471"/>
          </a:xfrm>
          <a:prstGeom prst="rect">
            <a:avLst/>
          </a:prstGeom>
        </p:spPr>
        <p:txBody>
          <a:bodyPr vert="horz" lIns="93973" tIns="46986" rIns="93973" bIns="46986" rtlCol="0"/>
          <a:lstStyle>
            <a:lvl1pPr algn="l">
              <a:defRPr sz="1200"/>
            </a:lvl1pPr>
          </a:lstStyle>
          <a:p>
            <a:endParaRPr lang="en-US"/>
          </a:p>
        </p:txBody>
      </p:sp>
      <p:sp>
        <p:nvSpPr>
          <p:cNvPr id="3" name="Date Placeholder 2"/>
          <p:cNvSpPr>
            <a:spLocks noGrp="1"/>
          </p:cNvSpPr>
          <p:nvPr>
            <p:ph type="dt" idx="1"/>
          </p:nvPr>
        </p:nvSpPr>
        <p:spPr>
          <a:xfrm>
            <a:off x="4008705" y="0"/>
            <a:ext cx="3066733" cy="468471"/>
          </a:xfrm>
          <a:prstGeom prst="rect">
            <a:avLst/>
          </a:prstGeom>
        </p:spPr>
        <p:txBody>
          <a:bodyPr vert="horz" lIns="93973" tIns="46986" rIns="93973" bIns="46986" rtlCol="0"/>
          <a:lstStyle>
            <a:lvl1pPr algn="r">
              <a:defRPr sz="1200"/>
            </a:lvl1pPr>
          </a:lstStyle>
          <a:p>
            <a:fld id="{10872E3C-EEAF-D54B-8AD7-55EF4A16BBE3}" type="datetimeFigureOut">
              <a:rPr lang="en-US" smtClean="0"/>
              <a:t>1/7/2016</a:t>
            </a:fld>
            <a:endParaRPr lang="en-US"/>
          </a:p>
        </p:txBody>
      </p:sp>
      <p:sp>
        <p:nvSpPr>
          <p:cNvPr id="4" name="Slide Image Placeholder 3"/>
          <p:cNvSpPr>
            <a:spLocks noGrp="1" noRot="1" noChangeAspect="1"/>
          </p:cNvSpPr>
          <p:nvPr>
            <p:ph type="sldImg" idx="2"/>
          </p:nvPr>
        </p:nvSpPr>
        <p:spPr>
          <a:xfrm>
            <a:off x="1196975" y="703263"/>
            <a:ext cx="4683125" cy="3513137"/>
          </a:xfrm>
          <a:prstGeom prst="rect">
            <a:avLst/>
          </a:prstGeom>
          <a:noFill/>
          <a:ln w="12700">
            <a:solidFill>
              <a:prstClr val="black"/>
            </a:solidFill>
          </a:ln>
        </p:spPr>
        <p:txBody>
          <a:bodyPr vert="horz" lIns="93973" tIns="46986" rIns="93973" bIns="46986" rtlCol="0" anchor="ctr"/>
          <a:lstStyle/>
          <a:p>
            <a:endParaRPr lang="en-US"/>
          </a:p>
        </p:txBody>
      </p:sp>
      <p:sp>
        <p:nvSpPr>
          <p:cNvPr id="5" name="Notes Placeholder 4"/>
          <p:cNvSpPr>
            <a:spLocks noGrp="1"/>
          </p:cNvSpPr>
          <p:nvPr>
            <p:ph type="body" sz="quarter" idx="3"/>
          </p:nvPr>
        </p:nvSpPr>
        <p:spPr>
          <a:xfrm>
            <a:off x="707708" y="4450477"/>
            <a:ext cx="5661660" cy="4216241"/>
          </a:xfrm>
          <a:prstGeom prst="rect">
            <a:avLst/>
          </a:prstGeom>
        </p:spPr>
        <p:txBody>
          <a:bodyPr vert="horz" lIns="93973" tIns="46986" rIns="93973" bIns="4698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9328"/>
            <a:ext cx="3066733" cy="468471"/>
          </a:xfrm>
          <a:prstGeom prst="rect">
            <a:avLst/>
          </a:prstGeom>
        </p:spPr>
        <p:txBody>
          <a:bodyPr vert="horz" lIns="93973" tIns="46986" rIns="93973" bIns="46986"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9328"/>
            <a:ext cx="3066733" cy="468471"/>
          </a:xfrm>
          <a:prstGeom prst="rect">
            <a:avLst/>
          </a:prstGeom>
        </p:spPr>
        <p:txBody>
          <a:bodyPr vert="horz" lIns="93973" tIns="46986" rIns="93973" bIns="46986" rtlCol="0" anchor="b"/>
          <a:lstStyle>
            <a:lvl1pPr algn="r">
              <a:defRPr sz="1200"/>
            </a:lvl1pPr>
          </a:lstStyle>
          <a:p>
            <a:fld id="{07EC26DC-8E2B-714D-A059-D53462F42D1D}" type="slidenum">
              <a:rPr lang="en-US" smtClean="0"/>
              <a:t>‹#›</a:t>
            </a:fld>
            <a:endParaRPr lang="en-US"/>
          </a:p>
        </p:txBody>
      </p:sp>
    </p:spTree>
    <p:extLst>
      <p:ext uri="{BB962C8B-B14F-4D97-AF65-F5344CB8AC3E}">
        <p14:creationId xmlns:p14="http://schemas.microsoft.com/office/powerpoint/2010/main" val="338652874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ea typeface="+mn-ea"/>
                <a:cs typeface="+mn-cs"/>
              </a:rPr>
              <a:t>Let’s learn about</a:t>
            </a:r>
            <a:r>
              <a:rPr lang="en-US" baseline="0" dirty="0" smtClean="0">
                <a:ea typeface="+mn-ea"/>
                <a:cs typeface="+mn-cs"/>
              </a:rPr>
              <a:t> </a:t>
            </a:r>
            <a:r>
              <a:rPr lang="en-US" dirty="0" smtClean="0">
                <a:ea typeface="+mn-ea"/>
                <a:cs typeface="+mn-cs"/>
              </a:rPr>
              <a:t>the Invention Process!</a:t>
            </a:r>
            <a:endParaRPr lang="en-US" dirty="0">
              <a:ea typeface="+mn-ea"/>
              <a:cs typeface="+mn-cs"/>
            </a:endParaRPr>
          </a:p>
        </p:txBody>
      </p:sp>
      <p:sp>
        <p:nvSpPr>
          <p:cNvPr id="4" name="Slide Number Placeholder 3"/>
          <p:cNvSpPr>
            <a:spLocks noGrp="1"/>
          </p:cNvSpPr>
          <p:nvPr>
            <p:ph type="sldNum" sz="quarter" idx="10"/>
          </p:nvPr>
        </p:nvSpPr>
        <p:spPr/>
        <p:txBody>
          <a:bodyPr/>
          <a:lstStyle/>
          <a:p>
            <a:fld id="{07EC26DC-8E2B-714D-A059-D53462F42D1D}" type="slidenum">
              <a:rPr lang="en-US" smtClean="0"/>
              <a:t>1</a:t>
            </a:fld>
            <a:endParaRPr lang="en-US"/>
          </a:p>
        </p:txBody>
      </p:sp>
    </p:spTree>
    <p:extLst>
      <p:ext uri="{BB962C8B-B14F-4D97-AF65-F5344CB8AC3E}">
        <p14:creationId xmlns:p14="http://schemas.microsoft.com/office/powerpoint/2010/main" val="561765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smtClean="0">
                <a:effectLst/>
              </a:rPr>
              <a:t>“Sell” It</a:t>
            </a:r>
            <a:r>
              <a:rPr lang="en-US" dirty="0" smtClean="0">
                <a:effectLst/>
              </a:rPr>
              <a:t>. This step is when inventors </a:t>
            </a:r>
            <a:r>
              <a:rPr lang="en-US" u="sng" dirty="0" smtClean="0">
                <a:effectLst/>
              </a:rPr>
              <a:t>market their Inventions</a:t>
            </a:r>
            <a:r>
              <a:rPr lang="en-US" u="none" baseline="0" dirty="0" smtClean="0">
                <a:effectLst/>
              </a:rPr>
              <a:t> by showing why how it’s used and why it’s better than similar products that are already available.</a:t>
            </a:r>
            <a:r>
              <a:rPr lang="en-US" dirty="0" smtClean="0">
                <a:effectLst/>
              </a:rPr>
              <a:t> Now’s the time to convince others to believe in your idea as much as you do. </a:t>
            </a:r>
          </a:p>
        </p:txBody>
      </p:sp>
      <p:sp>
        <p:nvSpPr>
          <p:cNvPr id="4" name="Slide Number Placeholder 3"/>
          <p:cNvSpPr>
            <a:spLocks noGrp="1"/>
          </p:cNvSpPr>
          <p:nvPr>
            <p:ph type="sldNum" sz="quarter" idx="10"/>
          </p:nvPr>
        </p:nvSpPr>
        <p:spPr/>
        <p:txBody>
          <a:bodyPr/>
          <a:lstStyle/>
          <a:p>
            <a:fld id="{07EC26DC-8E2B-714D-A059-D53462F42D1D}" type="slidenum">
              <a:rPr lang="en-US" smtClean="0"/>
              <a:t>10</a:t>
            </a:fld>
            <a:endParaRPr lang="en-US"/>
          </a:p>
        </p:txBody>
      </p:sp>
    </p:spTree>
    <p:extLst>
      <p:ext uri="{BB962C8B-B14F-4D97-AF65-F5344CB8AC3E}">
        <p14:creationId xmlns:p14="http://schemas.microsoft.com/office/powerpoint/2010/main" val="3428654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Remember,</a:t>
            </a:r>
            <a:r>
              <a:rPr lang="en-US" baseline="0" dirty="0" smtClean="0"/>
              <a:t> though: W</a:t>
            </a:r>
            <a:r>
              <a:rPr lang="en-US" dirty="0" smtClean="0"/>
              <a:t>hile these 7 steps are a great guide, there is not a single right way to approach inventing. Many inventors tell us that they repeat the try it and tweak it steps multiple times to work out all the kinks in their prototype and find a solution that can become a real product!</a:t>
            </a:r>
          </a:p>
          <a:p>
            <a:endParaRPr lang="en-US" dirty="0"/>
          </a:p>
        </p:txBody>
      </p:sp>
      <p:sp>
        <p:nvSpPr>
          <p:cNvPr id="4" name="Slide Number Placeholder 3"/>
          <p:cNvSpPr>
            <a:spLocks noGrp="1"/>
          </p:cNvSpPr>
          <p:nvPr>
            <p:ph type="sldNum" sz="quarter" idx="10"/>
          </p:nvPr>
        </p:nvSpPr>
        <p:spPr/>
        <p:txBody>
          <a:bodyPr/>
          <a:lstStyle/>
          <a:p>
            <a:fld id="{07EC26DC-8E2B-714D-A059-D53462F42D1D}" type="slidenum">
              <a:rPr lang="en-US" smtClean="0"/>
              <a:t>11</a:t>
            </a:fld>
            <a:endParaRPr lang="en-US"/>
          </a:p>
        </p:txBody>
      </p:sp>
    </p:spTree>
    <p:extLst>
      <p:ext uri="{BB962C8B-B14F-4D97-AF65-F5344CB8AC3E}">
        <p14:creationId xmlns:p14="http://schemas.microsoft.com/office/powerpoint/2010/main" val="3649342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729">
              <a:defRPr/>
            </a:pPr>
            <a:r>
              <a:rPr lang="en-US" dirty="0"/>
              <a:t>Ready to learn more?  Check out </a:t>
            </a:r>
            <a:r>
              <a:rPr lang="en-US" dirty="0" smtClean="0"/>
              <a:t>our other </a:t>
            </a:r>
            <a:r>
              <a:rPr lang="en-US" dirty="0"/>
              <a:t>step-by-step </a:t>
            </a:r>
            <a:r>
              <a:rPr lang="en-US" dirty="0" smtClean="0"/>
              <a:t>lessons </a:t>
            </a:r>
            <a:r>
              <a:rPr lang="en-US" dirty="0"/>
              <a:t>for helpful tips on each step of the invention process!   HAPPY INVENTING!</a:t>
            </a:r>
          </a:p>
          <a:p>
            <a:endParaRPr lang="en-US" dirty="0"/>
          </a:p>
        </p:txBody>
      </p:sp>
      <p:sp>
        <p:nvSpPr>
          <p:cNvPr id="4" name="Slide Number Placeholder 3"/>
          <p:cNvSpPr>
            <a:spLocks noGrp="1"/>
          </p:cNvSpPr>
          <p:nvPr>
            <p:ph type="sldNum" sz="quarter" idx="10"/>
          </p:nvPr>
        </p:nvSpPr>
        <p:spPr/>
        <p:txBody>
          <a:bodyPr/>
          <a:lstStyle/>
          <a:p>
            <a:fld id="{07EC26DC-8E2B-714D-A059-D53462F42D1D}" type="slidenum">
              <a:rPr lang="en-US" smtClean="0"/>
              <a:t>12</a:t>
            </a:fld>
            <a:endParaRPr lang="en-US"/>
          </a:p>
        </p:txBody>
      </p:sp>
    </p:spTree>
    <p:extLst>
      <p:ext uri="{BB962C8B-B14F-4D97-AF65-F5344CB8AC3E}">
        <p14:creationId xmlns:p14="http://schemas.microsoft.com/office/powerpoint/2010/main" val="448052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Thinking </a:t>
            </a:r>
            <a:r>
              <a:rPr lang="en-US" sz="1400" dirty="0"/>
              <a:t>about becoming an inventor?  A good place to start is by answering the question “How </a:t>
            </a:r>
            <a:r>
              <a:rPr lang="en-US" sz="1400" b="0" dirty="0"/>
              <a:t>do</a:t>
            </a:r>
            <a:r>
              <a:rPr lang="en-US" sz="1400" dirty="0"/>
              <a:t> inventors invent?”  Do they just have a bright idea one day and a completed invention the next?  Inventors tell us that’s NOT usually how it works!  Inventing is a process. </a:t>
            </a:r>
          </a:p>
        </p:txBody>
      </p:sp>
      <p:sp>
        <p:nvSpPr>
          <p:cNvPr id="4" name="Slide Number Placeholder 3"/>
          <p:cNvSpPr>
            <a:spLocks noGrp="1"/>
          </p:cNvSpPr>
          <p:nvPr>
            <p:ph type="sldNum" sz="quarter" idx="10"/>
          </p:nvPr>
        </p:nvSpPr>
        <p:spPr/>
        <p:txBody>
          <a:bodyPr/>
          <a:lstStyle/>
          <a:p>
            <a:fld id="{07EC26DC-8E2B-714D-A059-D53462F42D1D}" type="slidenum">
              <a:rPr lang="en-US" smtClean="0"/>
              <a:t>2</a:t>
            </a:fld>
            <a:endParaRPr lang="en-US"/>
          </a:p>
        </p:txBody>
      </p:sp>
    </p:spTree>
    <p:extLst>
      <p:ext uri="{BB962C8B-B14F-4D97-AF65-F5344CB8AC3E}">
        <p14:creationId xmlns:p14="http://schemas.microsoft.com/office/powerpoint/2010/main" val="2224879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9864">
              <a:defRPr/>
            </a:pPr>
            <a:r>
              <a:rPr lang="en-US" dirty="0"/>
              <a:t>Let’s take a look at the seven key steps </a:t>
            </a:r>
            <a:r>
              <a:rPr lang="en-US" dirty="0" smtClean="0"/>
              <a:t>of </a:t>
            </a:r>
            <a:r>
              <a:rPr lang="en-US" dirty="0"/>
              <a:t>the inventing process, as identified by the Smithsonian’s </a:t>
            </a:r>
            <a:r>
              <a:rPr lang="en-US" dirty="0" err="1"/>
              <a:t>Lemelson</a:t>
            </a:r>
            <a:r>
              <a:rPr lang="en-US" dirty="0"/>
              <a:t> Center.   </a:t>
            </a:r>
          </a:p>
          <a:p>
            <a:endParaRPr lang="en-US" dirty="0"/>
          </a:p>
        </p:txBody>
      </p:sp>
      <p:sp>
        <p:nvSpPr>
          <p:cNvPr id="4" name="Slide Number Placeholder 3"/>
          <p:cNvSpPr>
            <a:spLocks noGrp="1"/>
          </p:cNvSpPr>
          <p:nvPr>
            <p:ph type="sldNum" sz="quarter" idx="10"/>
          </p:nvPr>
        </p:nvSpPr>
        <p:spPr/>
        <p:txBody>
          <a:bodyPr/>
          <a:lstStyle/>
          <a:p>
            <a:fld id="{07EC26DC-8E2B-714D-A059-D53462F42D1D}" type="slidenum">
              <a:rPr lang="en-US" smtClean="0"/>
              <a:t>3</a:t>
            </a:fld>
            <a:endParaRPr lang="en-US"/>
          </a:p>
        </p:txBody>
      </p:sp>
    </p:spTree>
    <p:extLst>
      <p:ext uri="{BB962C8B-B14F-4D97-AF65-F5344CB8AC3E}">
        <p14:creationId xmlns:p14="http://schemas.microsoft.com/office/powerpoint/2010/main" val="448052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smtClean="0">
                <a:effectLst/>
              </a:rPr>
              <a:t>Think It.  </a:t>
            </a:r>
            <a:r>
              <a:rPr lang="en-US" b="0" dirty="0" smtClean="0">
                <a:effectLst/>
              </a:rPr>
              <a:t>I</a:t>
            </a:r>
            <a:r>
              <a:rPr lang="en-US" dirty="0" smtClean="0">
                <a:effectLst/>
              </a:rPr>
              <a:t>nventors first must </a:t>
            </a:r>
            <a:r>
              <a:rPr lang="en-US" u="sng" dirty="0" smtClean="0">
                <a:effectLst/>
              </a:rPr>
              <a:t>identify a problem or need</a:t>
            </a:r>
            <a:r>
              <a:rPr lang="en-US" dirty="0" smtClean="0">
                <a:effectLst/>
              </a:rPr>
              <a:t>.</a:t>
            </a:r>
            <a:r>
              <a:rPr lang="en-US" b="1" dirty="0" smtClean="0">
                <a:effectLst/>
              </a:rPr>
              <a:t>  </a:t>
            </a:r>
            <a:r>
              <a:rPr lang="en-US" dirty="0" smtClean="0">
                <a:effectLst/>
              </a:rPr>
              <a:t>Having a problem to solve is the bedrock of your invention process.  The problem could address a personal, school, community or global need.  No problem is too big or small, too simple or too complex to think about.</a:t>
            </a:r>
            <a:r>
              <a:rPr lang="en-US" baseline="0" dirty="0" smtClean="0">
                <a:effectLst/>
              </a:rPr>
              <a:t> Charlie found his idea at home, with his baby sister.</a:t>
            </a:r>
            <a:endParaRPr lang="en-US" dirty="0" smtClean="0">
              <a:effectLst/>
            </a:endParaRPr>
          </a:p>
          <a:p>
            <a:pPr lvl="0"/>
            <a:endParaRPr lang="en-US" dirty="0" smtClean="0">
              <a:effectLst/>
            </a:endParaRPr>
          </a:p>
        </p:txBody>
      </p:sp>
      <p:sp>
        <p:nvSpPr>
          <p:cNvPr id="4" name="Slide Number Placeholder 3"/>
          <p:cNvSpPr>
            <a:spLocks noGrp="1"/>
          </p:cNvSpPr>
          <p:nvPr>
            <p:ph type="sldNum" sz="quarter" idx="10"/>
          </p:nvPr>
        </p:nvSpPr>
        <p:spPr/>
        <p:txBody>
          <a:bodyPr/>
          <a:lstStyle/>
          <a:p>
            <a:fld id="{07EC26DC-8E2B-714D-A059-D53462F42D1D}" type="slidenum">
              <a:rPr lang="en-US" smtClean="0"/>
              <a:t>4</a:t>
            </a:fld>
            <a:endParaRPr lang="en-US"/>
          </a:p>
        </p:txBody>
      </p:sp>
    </p:spTree>
    <p:extLst>
      <p:ext uri="{BB962C8B-B14F-4D97-AF65-F5344CB8AC3E}">
        <p14:creationId xmlns:p14="http://schemas.microsoft.com/office/powerpoint/2010/main" val="2743059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729">
              <a:defRPr/>
            </a:pPr>
            <a:r>
              <a:rPr lang="en-US" b="1" dirty="0" smtClean="0">
                <a:effectLst/>
              </a:rPr>
              <a:t>Explore It. </a:t>
            </a:r>
            <a:r>
              <a:rPr lang="en-US" dirty="0" smtClean="0">
                <a:effectLst/>
              </a:rPr>
              <a:t> Next,</a:t>
            </a:r>
            <a:r>
              <a:rPr lang="en-US" baseline="0" dirty="0" smtClean="0">
                <a:effectLst/>
              </a:rPr>
              <a:t> </a:t>
            </a:r>
            <a:r>
              <a:rPr lang="en-US" dirty="0" smtClean="0">
                <a:effectLst/>
              </a:rPr>
              <a:t>inventors must </a:t>
            </a:r>
            <a:r>
              <a:rPr lang="en-US" u="sng" dirty="0" smtClean="0">
                <a:effectLst/>
              </a:rPr>
              <a:t>conduct research</a:t>
            </a:r>
            <a:r>
              <a:rPr lang="en-US" dirty="0" smtClean="0">
                <a:effectLst/>
              </a:rPr>
              <a:t>. In this step, inventors look to see what solutions</a:t>
            </a:r>
            <a:r>
              <a:rPr lang="en-US" baseline="0" dirty="0" smtClean="0">
                <a:effectLst/>
              </a:rPr>
              <a:t> have been developed</a:t>
            </a:r>
            <a:r>
              <a:rPr lang="en-US" dirty="0" smtClean="0">
                <a:effectLst/>
              </a:rPr>
              <a:t> </a:t>
            </a:r>
            <a:r>
              <a:rPr lang="en-US" dirty="0" smtClean="0">
                <a:effectLst/>
              </a:rPr>
              <a:t>before to solve the problem</a:t>
            </a:r>
            <a:r>
              <a:rPr lang="en-US" baseline="0" dirty="0" smtClean="0">
                <a:effectLst/>
              </a:rPr>
              <a:t> they’ve identified</a:t>
            </a:r>
            <a:r>
              <a:rPr lang="en-US" dirty="0" smtClean="0">
                <a:effectLst/>
              </a:rPr>
              <a:t>, </a:t>
            </a:r>
            <a:r>
              <a:rPr lang="en-US" dirty="0" smtClean="0">
                <a:effectLst/>
              </a:rPr>
              <a:t>and what other inventors are doing now to address the same problem. Serious inventors</a:t>
            </a:r>
            <a:r>
              <a:rPr lang="en-US" baseline="0" dirty="0" smtClean="0">
                <a:effectLst/>
              </a:rPr>
              <a:t> also</a:t>
            </a:r>
            <a:r>
              <a:rPr lang="en-US" dirty="0" smtClean="0">
                <a:effectLst/>
              </a:rPr>
              <a:t> talks to experts in the field</a:t>
            </a:r>
            <a:r>
              <a:rPr lang="en-US" baseline="0" dirty="0" smtClean="0">
                <a:effectLst/>
              </a:rPr>
              <a:t> and asks questions.  Once the research is complete, they think about how a new invention can improve on the earlier ones and provide an even better solution. In this case, Hannah though up an idea called the Sand Sleeve, which would weigh down a person’s shaky wrist.</a:t>
            </a:r>
            <a:endParaRPr lang="en-US" dirty="0" smtClean="0">
              <a:effectLst/>
            </a:endParaRPr>
          </a:p>
        </p:txBody>
      </p:sp>
      <p:sp>
        <p:nvSpPr>
          <p:cNvPr id="4" name="Slide Number Placeholder 3"/>
          <p:cNvSpPr>
            <a:spLocks noGrp="1"/>
          </p:cNvSpPr>
          <p:nvPr>
            <p:ph type="sldNum" sz="quarter" idx="10"/>
          </p:nvPr>
        </p:nvSpPr>
        <p:spPr/>
        <p:txBody>
          <a:bodyPr/>
          <a:lstStyle/>
          <a:p>
            <a:fld id="{07EC26DC-8E2B-714D-A059-D53462F42D1D}" type="slidenum">
              <a:rPr lang="en-US" smtClean="0"/>
              <a:t>5</a:t>
            </a:fld>
            <a:endParaRPr lang="en-US"/>
          </a:p>
        </p:txBody>
      </p:sp>
    </p:spTree>
    <p:extLst>
      <p:ext uri="{BB962C8B-B14F-4D97-AF65-F5344CB8AC3E}">
        <p14:creationId xmlns:p14="http://schemas.microsoft.com/office/powerpoint/2010/main" val="3428654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smtClean="0">
                <a:effectLst/>
              </a:rPr>
              <a:t>Sketch It.</a:t>
            </a:r>
            <a:r>
              <a:rPr lang="en-US" dirty="0" smtClean="0">
                <a:effectLst/>
              </a:rPr>
              <a:t> Inventors frequently</a:t>
            </a:r>
            <a:r>
              <a:rPr lang="en-US" u="sng" dirty="0" smtClean="0">
                <a:effectLst/>
              </a:rPr>
              <a:t> sketch</a:t>
            </a:r>
            <a:r>
              <a:rPr lang="en-US" dirty="0" smtClean="0">
                <a:effectLst/>
              </a:rPr>
              <a:t> their ideas. Drawing can help you visualize what your invention will look like and how it will work. </a:t>
            </a:r>
          </a:p>
        </p:txBody>
      </p:sp>
      <p:sp>
        <p:nvSpPr>
          <p:cNvPr id="4" name="Slide Number Placeholder 3"/>
          <p:cNvSpPr>
            <a:spLocks noGrp="1"/>
          </p:cNvSpPr>
          <p:nvPr>
            <p:ph type="sldNum" sz="quarter" idx="10"/>
          </p:nvPr>
        </p:nvSpPr>
        <p:spPr/>
        <p:txBody>
          <a:bodyPr/>
          <a:lstStyle/>
          <a:p>
            <a:fld id="{07EC26DC-8E2B-714D-A059-D53462F42D1D}" type="slidenum">
              <a:rPr lang="en-US" smtClean="0"/>
              <a:t>6</a:t>
            </a:fld>
            <a:endParaRPr lang="en-US"/>
          </a:p>
        </p:txBody>
      </p:sp>
    </p:spTree>
    <p:extLst>
      <p:ext uri="{BB962C8B-B14F-4D97-AF65-F5344CB8AC3E}">
        <p14:creationId xmlns:p14="http://schemas.microsoft.com/office/powerpoint/2010/main" val="2743059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smtClean="0">
                <a:effectLst/>
              </a:rPr>
              <a:t>Create It.</a:t>
            </a:r>
            <a:r>
              <a:rPr lang="en-US" dirty="0" smtClean="0">
                <a:effectLst/>
              </a:rPr>
              <a:t> Inventors put their idea and research into practice by </a:t>
            </a:r>
            <a:r>
              <a:rPr lang="en-US" u="sng" dirty="0" smtClean="0">
                <a:effectLst/>
              </a:rPr>
              <a:t>building a prototype or model</a:t>
            </a:r>
            <a:r>
              <a:rPr lang="en-US" u="none" dirty="0" smtClean="0">
                <a:effectLst/>
              </a:rPr>
              <a:t>.</a:t>
            </a:r>
            <a:r>
              <a:rPr lang="en-US" u="none" baseline="0" dirty="0" smtClean="0">
                <a:effectLst/>
              </a:rPr>
              <a:t> </a:t>
            </a:r>
            <a:r>
              <a:rPr lang="en-US" dirty="0" smtClean="0">
                <a:effectLst/>
              </a:rPr>
              <a:t> Once you have an idea, you’ve got to try it! But remember, you are creating a model, not a finished product. It</a:t>
            </a:r>
            <a:r>
              <a:rPr lang="en-US" baseline="0" dirty="0" smtClean="0">
                <a:effectLst/>
              </a:rPr>
              <a:t> doesn’t need to be perfect.</a:t>
            </a:r>
            <a:endParaRPr lang="en-US" dirty="0" smtClean="0">
              <a:effectLst/>
            </a:endParaRPr>
          </a:p>
        </p:txBody>
      </p:sp>
      <p:sp>
        <p:nvSpPr>
          <p:cNvPr id="4" name="Slide Number Placeholder 3"/>
          <p:cNvSpPr>
            <a:spLocks noGrp="1"/>
          </p:cNvSpPr>
          <p:nvPr>
            <p:ph type="sldNum" sz="quarter" idx="10"/>
          </p:nvPr>
        </p:nvSpPr>
        <p:spPr/>
        <p:txBody>
          <a:bodyPr/>
          <a:lstStyle/>
          <a:p>
            <a:fld id="{07EC26DC-8E2B-714D-A059-D53462F42D1D}" type="slidenum">
              <a:rPr lang="en-US" smtClean="0"/>
              <a:t>7</a:t>
            </a:fld>
            <a:endParaRPr lang="en-US"/>
          </a:p>
        </p:txBody>
      </p:sp>
    </p:spTree>
    <p:extLst>
      <p:ext uri="{BB962C8B-B14F-4D97-AF65-F5344CB8AC3E}">
        <p14:creationId xmlns:p14="http://schemas.microsoft.com/office/powerpoint/2010/main" val="3428654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smtClean="0">
                <a:effectLst/>
              </a:rPr>
              <a:t>Try It!</a:t>
            </a:r>
            <a:r>
              <a:rPr lang="en-US" dirty="0" smtClean="0">
                <a:effectLst/>
              </a:rPr>
              <a:t> </a:t>
            </a:r>
            <a:r>
              <a:rPr lang="en-US" u="sng" dirty="0" smtClean="0">
                <a:effectLst/>
              </a:rPr>
              <a:t>Test your invention</a:t>
            </a:r>
            <a:r>
              <a:rPr lang="en-US" dirty="0" smtClean="0">
                <a:effectLst/>
              </a:rPr>
              <a:t>. Inventors test their prototypes to find out if their idea will really work. Only by testing can you figure out how to make your invention better (because it’s really hard to get it right the first time.) If you</a:t>
            </a:r>
            <a:r>
              <a:rPr lang="en-US" baseline="0" dirty="0" smtClean="0">
                <a:effectLst/>
              </a:rPr>
              <a:t> can’t make an actual working model, then get feedback on your idea by showing the prototype to someone who might actually use the product.</a:t>
            </a:r>
            <a:endParaRPr lang="en-US" dirty="0" smtClean="0">
              <a:effectLst/>
            </a:endParaRPr>
          </a:p>
          <a:p>
            <a:pPr lvl="0"/>
            <a:endParaRPr lang="en-US" dirty="0" smtClean="0">
              <a:effectLst/>
            </a:endParaRPr>
          </a:p>
        </p:txBody>
      </p:sp>
      <p:sp>
        <p:nvSpPr>
          <p:cNvPr id="4" name="Slide Number Placeholder 3"/>
          <p:cNvSpPr>
            <a:spLocks noGrp="1"/>
          </p:cNvSpPr>
          <p:nvPr>
            <p:ph type="sldNum" sz="quarter" idx="10"/>
          </p:nvPr>
        </p:nvSpPr>
        <p:spPr/>
        <p:txBody>
          <a:bodyPr/>
          <a:lstStyle/>
          <a:p>
            <a:fld id="{07EC26DC-8E2B-714D-A059-D53462F42D1D}" type="slidenum">
              <a:rPr lang="en-US" smtClean="0"/>
              <a:t>8</a:t>
            </a:fld>
            <a:endParaRPr lang="en-US"/>
          </a:p>
        </p:txBody>
      </p:sp>
    </p:spTree>
    <p:extLst>
      <p:ext uri="{BB962C8B-B14F-4D97-AF65-F5344CB8AC3E}">
        <p14:creationId xmlns:p14="http://schemas.microsoft.com/office/powerpoint/2010/main" val="2743059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smtClean="0">
                <a:effectLst/>
              </a:rPr>
              <a:t>Tweak It.</a:t>
            </a:r>
            <a:r>
              <a:rPr lang="en-US" dirty="0" smtClean="0">
                <a:effectLst/>
              </a:rPr>
              <a:t>  This step is where inventors improve, enhance or fix their prototypes based on what they learned through testing or feedback.  It’s fun to make your good invention better!</a:t>
            </a:r>
          </a:p>
          <a:p>
            <a:pPr lvl="0"/>
            <a:endParaRPr lang="en-US" dirty="0" smtClean="0">
              <a:effectLst/>
            </a:endParaRPr>
          </a:p>
        </p:txBody>
      </p:sp>
      <p:sp>
        <p:nvSpPr>
          <p:cNvPr id="4" name="Slide Number Placeholder 3"/>
          <p:cNvSpPr>
            <a:spLocks noGrp="1"/>
          </p:cNvSpPr>
          <p:nvPr>
            <p:ph type="sldNum" sz="quarter" idx="10"/>
          </p:nvPr>
        </p:nvSpPr>
        <p:spPr/>
        <p:txBody>
          <a:bodyPr/>
          <a:lstStyle/>
          <a:p>
            <a:fld id="{07EC26DC-8E2B-714D-A059-D53462F42D1D}" type="slidenum">
              <a:rPr lang="en-US" smtClean="0"/>
              <a:t>9</a:t>
            </a:fld>
            <a:endParaRPr lang="en-US"/>
          </a:p>
        </p:txBody>
      </p:sp>
    </p:spTree>
    <p:extLst>
      <p:ext uri="{BB962C8B-B14F-4D97-AF65-F5344CB8AC3E}">
        <p14:creationId xmlns:p14="http://schemas.microsoft.com/office/powerpoint/2010/main" val="2743059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13C4704-1629-4540-9AFC-FD3BCD45BBB7}" type="datetimeFigureOut">
              <a:rPr lang="en-US" smtClean="0"/>
              <a:t>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1377396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3C4704-1629-4540-9AFC-FD3BCD45BBB7}" type="datetimeFigureOut">
              <a:rPr lang="en-US" smtClean="0"/>
              <a:t>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1762083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3C4704-1629-4540-9AFC-FD3BCD45BBB7}" type="datetimeFigureOut">
              <a:rPr lang="en-US" smtClean="0"/>
              <a:t>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581676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3C4704-1629-4540-9AFC-FD3BCD45BBB7}" type="datetimeFigureOut">
              <a:rPr lang="en-US" smtClean="0"/>
              <a:t>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2203237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3C4704-1629-4540-9AFC-FD3BCD45BBB7}" type="datetimeFigureOut">
              <a:rPr lang="en-US" smtClean="0"/>
              <a:t>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58383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13C4704-1629-4540-9AFC-FD3BCD45BBB7}" type="datetimeFigureOut">
              <a:rPr lang="en-US" smtClean="0"/>
              <a:t>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2542296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3C4704-1629-4540-9AFC-FD3BCD45BBB7}" type="datetimeFigureOut">
              <a:rPr lang="en-US" smtClean="0"/>
              <a:t>1/7/2016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51959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3C4704-1629-4540-9AFC-FD3BCD45BBB7}" type="datetimeFigureOut">
              <a:rPr lang="en-US" smtClean="0"/>
              <a:t>1/7/2016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3486542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3C4704-1629-4540-9AFC-FD3BCD45BBB7}" type="datetimeFigureOut">
              <a:rPr lang="en-US" smtClean="0"/>
              <a:t>1/7/2016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4000327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3C4704-1629-4540-9AFC-FD3BCD45BBB7}" type="datetimeFigureOut">
              <a:rPr lang="en-US" smtClean="0"/>
              <a:t>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4280823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3C4704-1629-4540-9AFC-FD3BCD45BBB7}" type="datetimeFigureOut">
              <a:rPr lang="en-US" smtClean="0"/>
              <a:t>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B0380F-03B3-2F42-B880-482C76FBD6DD}" type="slidenum">
              <a:rPr lang="en-US" smtClean="0"/>
              <a:t>‹#›</a:t>
            </a:fld>
            <a:endParaRPr lang="en-US"/>
          </a:p>
        </p:txBody>
      </p:sp>
    </p:spTree>
    <p:extLst>
      <p:ext uri="{BB962C8B-B14F-4D97-AF65-F5344CB8AC3E}">
        <p14:creationId xmlns:p14="http://schemas.microsoft.com/office/powerpoint/2010/main" val="661668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3C4704-1629-4540-9AFC-FD3BCD45BBB7}" type="datetimeFigureOut">
              <a:rPr lang="en-US" smtClean="0"/>
              <a:t>1/7/2016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B0380F-03B3-2F42-B880-482C76FBD6DD}" type="slidenum">
              <a:rPr lang="en-US" smtClean="0"/>
              <a:t>‹#›</a:t>
            </a:fld>
            <a:endParaRPr lang="en-US"/>
          </a:p>
        </p:txBody>
      </p:sp>
    </p:spTree>
    <p:extLst>
      <p:ext uri="{BB962C8B-B14F-4D97-AF65-F5344CB8AC3E}">
        <p14:creationId xmlns:p14="http://schemas.microsoft.com/office/powerpoint/2010/main" val="1037186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png"/><Relationship Id="rId12"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5.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png"/><Relationship Id="rId12"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5.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png"/><Relationship Id="rId12"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5.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1754" y="0"/>
            <a:ext cx="9291901" cy="6858000"/>
          </a:xfrm>
          <a:prstGeom prst="rect">
            <a:avLst/>
          </a:prstGeom>
        </p:spPr>
      </p:pic>
      <p:pic>
        <p:nvPicPr>
          <p:cNvPr id="20" name="Picture 19" descr="SmithsonianLogo.png"/>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1977695" y="472734"/>
            <a:ext cx="5106520" cy="5106520"/>
          </a:xfrm>
          <a:prstGeom prst="rect">
            <a:avLst/>
          </a:prstGeom>
        </p:spPr>
      </p:pic>
      <p:pic>
        <p:nvPicPr>
          <p:cNvPr id="4" name="Picture 3" descr="TitleSlide_Background_Tangerin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07" y="0"/>
            <a:ext cx="9368654" cy="6858000"/>
          </a:xfrm>
          <a:prstGeom prst="rect">
            <a:avLst/>
          </a:prstGeom>
        </p:spPr>
      </p:pic>
      <p:pic>
        <p:nvPicPr>
          <p:cNvPr id="5" name="Picture 4" descr="ePalslogo_rgb_Tangerin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351" y="5683623"/>
            <a:ext cx="1419413" cy="889001"/>
          </a:xfrm>
          <a:prstGeom prst="rect">
            <a:avLst/>
          </a:prstGeom>
        </p:spPr>
      </p:pic>
      <p:sp>
        <p:nvSpPr>
          <p:cNvPr id="6" name="TextBox 5"/>
          <p:cNvSpPr txBox="1"/>
          <p:nvPr/>
        </p:nvSpPr>
        <p:spPr>
          <a:xfrm>
            <a:off x="5479154" y="5205121"/>
            <a:ext cx="3671155" cy="1520416"/>
          </a:xfrm>
          <a:prstGeom prst="rect">
            <a:avLst/>
          </a:prstGeom>
          <a:noFill/>
        </p:spPr>
        <p:txBody>
          <a:bodyPr wrap="square" rtlCol="0">
            <a:spAutoFit/>
          </a:bodyPr>
          <a:lstStyle/>
          <a:p>
            <a:pPr>
              <a:lnSpc>
                <a:spcPct val="80000"/>
              </a:lnSpc>
            </a:pPr>
            <a:r>
              <a:rPr lang="en-US" dirty="0" smtClean="0">
                <a:solidFill>
                  <a:schemeClr val="bg1"/>
                </a:solidFill>
                <a:latin typeface="+mj-lt"/>
                <a:cs typeface="Helvetica Neue Light"/>
              </a:rPr>
              <a:t>Introduction to</a:t>
            </a:r>
          </a:p>
          <a:p>
            <a:pPr>
              <a:lnSpc>
                <a:spcPct val="80000"/>
              </a:lnSpc>
            </a:pPr>
            <a:endParaRPr lang="en-US" dirty="0" smtClean="0">
              <a:solidFill>
                <a:schemeClr val="bg1"/>
              </a:solidFill>
              <a:latin typeface="+mj-lt"/>
              <a:cs typeface="Helvetica Neue Light"/>
            </a:endParaRPr>
          </a:p>
          <a:p>
            <a:pPr>
              <a:lnSpc>
                <a:spcPct val="80000"/>
              </a:lnSpc>
            </a:pPr>
            <a:r>
              <a:rPr lang="en-US" sz="4000" b="1" dirty="0" smtClean="0">
                <a:solidFill>
                  <a:schemeClr val="bg1"/>
                </a:solidFill>
                <a:latin typeface="+mj-lt"/>
                <a:cs typeface="Helvetica Neue"/>
              </a:rPr>
              <a:t>The Invention Process</a:t>
            </a:r>
            <a:endParaRPr lang="en-US" sz="4000" b="1" dirty="0">
              <a:solidFill>
                <a:schemeClr val="bg1"/>
              </a:solidFill>
              <a:latin typeface="+mj-lt"/>
              <a:cs typeface="Helvetica Neue"/>
            </a:endParaRPr>
          </a:p>
        </p:txBody>
      </p:sp>
      <p:pic>
        <p:nvPicPr>
          <p:cNvPr id="21" name="Picture 20" descr="ChallengeSteps1_thinki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48810" y="4122708"/>
            <a:ext cx="1240779" cy="1240779"/>
          </a:xfrm>
          <a:prstGeom prst="rect">
            <a:avLst/>
          </a:prstGeom>
          <a:effectLst>
            <a:glow rad="330200">
              <a:schemeClr val="bg1">
                <a:alpha val="28000"/>
              </a:schemeClr>
            </a:glow>
          </a:effectLst>
        </p:spPr>
      </p:pic>
      <p:pic>
        <p:nvPicPr>
          <p:cNvPr id="22" name="Picture 21" descr="ChallengeSteps2_Explorei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85366" y="2297721"/>
            <a:ext cx="1240779" cy="1240779"/>
          </a:xfrm>
          <a:prstGeom prst="rect">
            <a:avLst/>
          </a:prstGeom>
          <a:effectLst>
            <a:glow rad="330200">
              <a:schemeClr val="bg1">
                <a:alpha val="28000"/>
              </a:schemeClr>
            </a:glow>
          </a:effectLst>
        </p:spPr>
      </p:pic>
      <p:pic>
        <p:nvPicPr>
          <p:cNvPr id="23" name="Picture 22" descr="ChallengeSteps3_Sketchit.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64814" y="3538500"/>
            <a:ext cx="1240779" cy="1240779"/>
          </a:xfrm>
          <a:prstGeom prst="rect">
            <a:avLst/>
          </a:prstGeom>
          <a:effectLst>
            <a:glow rad="330200">
              <a:schemeClr val="bg1">
                <a:alpha val="28000"/>
              </a:schemeClr>
            </a:glow>
          </a:effectLst>
        </p:spPr>
      </p:pic>
      <p:pic>
        <p:nvPicPr>
          <p:cNvPr id="24" name="Picture 23" descr="ChallengeSteps4_Createit.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83029" y="687073"/>
            <a:ext cx="1240779" cy="1240779"/>
          </a:xfrm>
          <a:prstGeom prst="rect">
            <a:avLst/>
          </a:prstGeom>
          <a:effectLst>
            <a:glow rad="330200">
              <a:schemeClr val="bg1">
                <a:alpha val="28000"/>
              </a:schemeClr>
            </a:glow>
          </a:effectLst>
        </p:spPr>
      </p:pic>
      <p:pic>
        <p:nvPicPr>
          <p:cNvPr id="25" name="Picture 24" descr="ChallengeSteps5_Tryit.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23808" y="1927852"/>
            <a:ext cx="1240779" cy="1240779"/>
          </a:xfrm>
          <a:prstGeom prst="rect">
            <a:avLst/>
          </a:prstGeom>
          <a:effectLst>
            <a:glow rad="330200">
              <a:schemeClr val="bg1">
                <a:alpha val="28000"/>
              </a:schemeClr>
            </a:glow>
          </a:effectLst>
        </p:spPr>
      </p:pic>
      <p:pic>
        <p:nvPicPr>
          <p:cNvPr id="26" name="Picture 25" descr="ChallengeSteps6_Tweakit.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08727" y="472734"/>
            <a:ext cx="1240779" cy="1240779"/>
          </a:xfrm>
          <a:prstGeom prst="rect">
            <a:avLst/>
          </a:prstGeom>
          <a:effectLst>
            <a:glow rad="330200">
              <a:schemeClr val="bg1">
                <a:alpha val="28000"/>
              </a:schemeClr>
            </a:glow>
          </a:effectLst>
        </p:spPr>
      </p:pic>
      <p:pic>
        <p:nvPicPr>
          <p:cNvPr id="27" name="Picture 26" descr="ChallengeSteps7_Sellit.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73953" y="2080247"/>
            <a:ext cx="1240779" cy="1240779"/>
          </a:xfrm>
          <a:prstGeom prst="rect">
            <a:avLst/>
          </a:prstGeom>
          <a:effectLst>
            <a:glow rad="330200">
              <a:schemeClr val="bg1">
                <a:alpha val="28000"/>
              </a:schemeClr>
            </a:glow>
          </a:effectLst>
        </p:spPr>
      </p:pic>
    </p:spTree>
    <p:extLst>
      <p:ext uri="{BB962C8B-B14F-4D97-AF65-F5344CB8AC3E}">
        <p14:creationId xmlns:p14="http://schemas.microsoft.com/office/powerpoint/2010/main" val="41017942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7600"/>
            <a:ext cx="9163659" cy="6858000"/>
          </a:xfrm>
          <a:prstGeom prst="rect">
            <a:avLst/>
          </a:prstGeom>
          <a:solidFill>
            <a:srgbClr val="88D02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Slide2_gre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600" y="-67600"/>
            <a:ext cx="8875059" cy="6858000"/>
          </a:xfrm>
          <a:prstGeom prst="rect">
            <a:avLst/>
          </a:prstGeom>
        </p:spPr>
      </p:pic>
      <p:sp>
        <p:nvSpPr>
          <p:cNvPr id="6" name="TextBox 5"/>
          <p:cNvSpPr txBox="1"/>
          <p:nvPr/>
        </p:nvSpPr>
        <p:spPr>
          <a:xfrm>
            <a:off x="2299306" y="535853"/>
            <a:ext cx="5571660" cy="605294"/>
          </a:xfrm>
          <a:prstGeom prst="rect">
            <a:avLst/>
          </a:prstGeom>
          <a:noFill/>
        </p:spPr>
        <p:txBody>
          <a:bodyPr wrap="square" rtlCol="0">
            <a:spAutoFit/>
          </a:bodyPr>
          <a:lstStyle/>
          <a:p>
            <a:pPr>
              <a:lnSpc>
                <a:spcPct val="80000"/>
              </a:lnSpc>
            </a:pPr>
            <a:r>
              <a:rPr lang="en-US" sz="4000" dirty="0" smtClean="0">
                <a:solidFill>
                  <a:schemeClr val="bg1"/>
                </a:solidFill>
                <a:latin typeface="+mj-lt"/>
                <a:cs typeface="Helvetica Neue"/>
              </a:rPr>
              <a:t>7. Market your invention.</a:t>
            </a:r>
            <a:endParaRPr lang="en-US" sz="3200" dirty="0">
              <a:solidFill>
                <a:schemeClr val="bg1"/>
              </a:solidFill>
              <a:latin typeface="+mj-lt"/>
              <a:cs typeface="Helvetica Neue"/>
            </a:endParaRPr>
          </a:p>
        </p:txBody>
      </p:sp>
      <p:pic>
        <p:nvPicPr>
          <p:cNvPr id="2" name="Picture 1" descr="ChallengeSteps7_Sell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141" y="-14240"/>
            <a:ext cx="1792224" cy="1792224"/>
          </a:xfrm>
          <a:prstGeom prst="rect">
            <a:avLst/>
          </a:prstGeom>
          <a:effectLst>
            <a:glow rad="330200">
              <a:schemeClr val="bg1">
                <a:alpha val="28000"/>
              </a:schemeClr>
            </a:glow>
          </a:effectLst>
        </p:spPr>
      </p:pic>
      <p:pic>
        <p:nvPicPr>
          <p:cNvPr id="5" name="Picture 4"/>
          <p:cNvPicPr>
            <a:picLocks noChangeAspect="1"/>
          </p:cNvPicPr>
          <p:nvPr/>
        </p:nvPicPr>
        <p:blipFill>
          <a:blip r:embed="rId5"/>
          <a:stretch>
            <a:fillRect/>
          </a:stretch>
        </p:blipFill>
        <p:spPr>
          <a:xfrm rot="669393">
            <a:off x="3698305" y="1922270"/>
            <a:ext cx="4502057" cy="3221085"/>
          </a:xfrm>
          <a:prstGeom prst="rect">
            <a:avLst/>
          </a:prstGeom>
        </p:spPr>
      </p:pic>
      <p:sp>
        <p:nvSpPr>
          <p:cNvPr id="11" name="TextBox 10"/>
          <p:cNvSpPr txBox="1"/>
          <p:nvPr/>
        </p:nvSpPr>
        <p:spPr>
          <a:xfrm rot="21396742">
            <a:off x="1261158" y="5080994"/>
            <a:ext cx="7388110" cy="954107"/>
          </a:xfrm>
          <a:prstGeom prst="rect">
            <a:avLst/>
          </a:prstGeom>
          <a:solidFill>
            <a:schemeClr val="bg1"/>
          </a:solidFill>
        </p:spPr>
        <p:txBody>
          <a:bodyPr wrap="square" rtlCol="0">
            <a:spAutoFit/>
          </a:bodyPr>
          <a:lstStyle/>
          <a:p>
            <a:r>
              <a:rPr lang="en-US" sz="2800" b="1" dirty="0" err="1" smtClean="0">
                <a:solidFill>
                  <a:srgbClr val="F38119"/>
                </a:solidFill>
              </a:rPr>
              <a:t>Graphboards</a:t>
            </a:r>
            <a:r>
              <a:rPr lang="en-US" sz="2800" b="1" dirty="0" smtClean="0">
                <a:solidFill>
                  <a:srgbClr val="F38119"/>
                </a:solidFill>
              </a:rPr>
              <a:t> - </a:t>
            </a:r>
            <a:r>
              <a:rPr lang="en-US" sz="2800" dirty="0" smtClean="0">
                <a:solidFill>
                  <a:srgbClr val="F38119"/>
                </a:solidFill>
              </a:rPr>
              <a:t>combines efficiency of a whiteboard with the accuracy of graph paper!</a:t>
            </a:r>
            <a:endParaRPr lang="en-US" sz="2800" dirty="0">
              <a:solidFill>
                <a:srgbClr val="F38119"/>
              </a:solidFill>
            </a:endParaRPr>
          </a:p>
        </p:txBody>
      </p:sp>
      <p:sp>
        <p:nvSpPr>
          <p:cNvPr id="16" name="16-Point Star 15"/>
          <p:cNvSpPr/>
          <p:nvPr/>
        </p:nvSpPr>
        <p:spPr>
          <a:xfrm>
            <a:off x="-441784" y="1572301"/>
            <a:ext cx="3916583" cy="3713397"/>
          </a:xfrm>
          <a:prstGeom prst="star16">
            <a:avLst/>
          </a:prstGeom>
          <a:solidFill>
            <a:srgbClr val="FCA40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r>
              <a:rPr lang="en-US" sz="2800" b="1" dirty="0"/>
              <a:t>No more wasting natural resources</a:t>
            </a:r>
          </a:p>
        </p:txBody>
      </p:sp>
      <p:sp>
        <p:nvSpPr>
          <p:cNvPr id="17" name="Wave 16"/>
          <p:cNvSpPr/>
          <p:nvPr/>
        </p:nvSpPr>
        <p:spPr>
          <a:xfrm>
            <a:off x="6296178" y="1411712"/>
            <a:ext cx="2992244" cy="1301660"/>
          </a:xfrm>
          <a:prstGeom prst="wave">
            <a:avLst>
              <a:gd name="adj1" fmla="val 12500"/>
              <a:gd name="adj2" fmla="val -10000"/>
            </a:avLst>
          </a:prstGeom>
          <a:solidFill>
            <a:srgbClr val="FCA4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Simpler, Faster,</a:t>
            </a:r>
          </a:p>
          <a:p>
            <a:pPr algn="ctr"/>
            <a:r>
              <a:rPr lang="en-US" sz="2400" dirty="0" smtClean="0"/>
              <a:t>Easier</a:t>
            </a:r>
            <a:endParaRPr lang="en-US" sz="2400" dirty="0"/>
          </a:p>
        </p:txBody>
      </p:sp>
      <p:sp>
        <p:nvSpPr>
          <p:cNvPr id="18" name="TextBox 17"/>
          <p:cNvSpPr txBox="1"/>
          <p:nvPr/>
        </p:nvSpPr>
        <p:spPr>
          <a:xfrm rot="21030789">
            <a:off x="3911284" y="4076671"/>
            <a:ext cx="1778577" cy="523220"/>
          </a:xfrm>
          <a:prstGeom prst="rect">
            <a:avLst/>
          </a:prstGeom>
          <a:solidFill>
            <a:schemeClr val="bg1"/>
          </a:solidFill>
          <a:effectLst>
            <a:outerShdw blurRad="50800" dist="38100" dir="2700000" algn="tl" rotWithShape="0">
              <a:prstClr val="black">
                <a:alpha val="40000"/>
              </a:prstClr>
            </a:outerShdw>
          </a:effectLst>
        </p:spPr>
        <p:txBody>
          <a:bodyPr wrap="none" rtlCol="0">
            <a:spAutoFit/>
          </a:bodyPr>
          <a:lstStyle/>
          <a:p>
            <a:r>
              <a:rPr lang="en-US" sz="2800" b="1" dirty="0" smtClean="0">
                <a:solidFill>
                  <a:srgbClr val="53A935"/>
                </a:solidFill>
              </a:rPr>
              <a:t>Erica - </a:t>
            </a:r>
            <a:r>
              <a:rPr lang="en-US" sz="2800" dirty="0" smtClean="0">
                <a:solidFill>
                  <a:srgbClr val="53A935"/>
                </a:solidFill>
              </a:rPr>
              <a:t>USA</a:t>
            </a:r>
            <a:endParaRPr lang="en-US" sz="2800" dirty="0">
              <a:solidFill>
                <a:srgbClr val="53A935"/>
              </a:solidFill>
            </a:endParaRPr>
          </a:p>
        </p:txBody>
      </p:sp>
    </p:spTree>
    <p:extLst>
      <p:ext uri="{BB962C8B-B14F-4D97-AF65-F5344CB8AC3E}">
        <p14:creationId xmlns:p14="http://schemas.microsoft.com/office/powerpoint/2010/main" val="20545122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3034"/>
            <a:ext cx="9247261" cy="6881034"/>
          </a:xfrm>
          <a:prstGeom prst="rect">
            <a:avLst/>
          </a:prstGeom>
        </p:spPr>
      </p:pic>
      <p:pic>
        <p:nvPicPr>
          <p:cNvPr id="27" name="Picture 26" descr="SmithsonianLogo.png"/>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1977695" y="1141577"/>
            <a:ext cx="5106520" cy="5106520"/>
          </a:xfrm>
          <a:prstGeom prst="rect">
            <a:avLst/>
          </a:prstGeom>
        </p:spPr>
      </p:pic>
      <p:sp>
        <p:nvSpPr>
          <p:cNvPr id="20" name="TextBox 19"/>
          <p:cNvSpPr txBox="1"/>
          <p:nvPr/>
        </p:nvSpPr>
        <p:spPr>
          <a:xfrm>
            <a:off x="825425" y="3164226"/>
            <a:ext cx="470652" cy="769441"/>
          </a:xfrm>
          <a:prstGeom prst="rect">
            <a:avLst/>
          </a:prstGeom>
          <a:noFill/>
        </p:spPr>
        <p:txBody>
          <a:bodyPr wrap="none" rtlCol="0">
            <a:spAutoFit/>
          </a:bodyPr>
          <a:lstStyle/>
          <a:p>
            <a:r>
              <a:rPr lang="en-US" sz="4400" b="1" dirty="0" smtClean="0">
                <a:solidFill>
                  <a:srgbClr val="8BC63A"/>
                </a:solidFill>
              </a:rPr>
              <a:t>1</a:t>
            </a:r>
            <a:endParaRPr lang="en-US" sz="4400" b="1" dirty="0">
              <a:solidFill>
                <a:srgbClr val="8BC63A"/>
              </a:solidFill>
            </a:endParaRPr>
          </a:p>
        </p:txBody>
      </p:sp>
      <p:sp>
        <p:nvSpPr>
          <p:cNvPr id="21" name="TextBox 20"/>
          <p:cNvSpPr txBox="1"/>
          <p:nvPr/>
        </p:nvSpPr>
        <p:spPr>
          <a:xfrm>
            <a:off x="1982372" y="3164226"/>
            <a:ext cx="470652" cy="769441"/>
          </a:xfrm>
          <a:prstGeom prst="rect">
            <a:avLst/>
          </a:prstGeom>
          <a:noFill/>
        </p:spPr>
        <p:txBody>
          <a:bodyPr wrap="none" rtlCol="0">
            <a:spAutoFit/>
          </a:bodyPr>
          <a:lstStyle/>
          <a:p>
            <a:r>
              <a:rPr lang="en-US" sz="4400" b="1" dirty="0" smtClean="0">
                <a:solidFill>
                  <a:srgbClr val="8BC63A"/>
                </a:solidFill>
              </a:rPr>
              <a:t>2</a:t>
            </a:r>
            <a:endParaRPr lang="en-US" sz="4400" b="1" dirty="0">
              <a:solidFill>
                <a:srgbClr val="8BC63A"/>
              </a:solidFill>
            </a:endParaRPr>
          </a:p>
        </p:txBody>
      </p:sp>
      <p:sp>
        <p:nvSpPr>
          <p:cNvPr id="22" name="TextBox 21"/>
          <p:cNvSpPr txBox="1"/>
          <p:nvPr/>
        </p:nvSpPr>
        <p:spPr>
          <a:xfrm>
            <a:off x="3299602" y="3164226"/>
            <a:ext cx="470652" cy="769441"/>
          </a:xfrm>
          <a:prstGeom prst="rect">
            <a:avLst/>
          </a:prstGeom>
          <a:noFill/>
        </p:spPr>
        <p:txBody>
          <a:bodyPr wrap="none" rtlCol="0">
            <a:spAutoFit/>
          </a:bodyPr>
          <a:lstStyle/>
          <a:p>
            <a:r>
              <a:rPr lang="en-US" sz="4400" b="1" dirty="0" smtClean="0">
                <a:solidFill>
                  <a:srgbClr val="8BC63A"/>
                </a:solidFill>
              </a:rPr>
              <a:t>3</a:t>
            </a:r>
            <a:endParaRPr lang="en-US" sz="4400" b="1" dirty="0">
              <a:solidFill>
                <a:srgbClr val="8BC63A"/>
              </a:solidFill>
            </a:endParaRPr>
          </a:p>
        </p:txBody>
      </p:sp>
      <p:sp>
        <p:nvSpPr>
          <p:cNvPr id="23" name="TextBox 22"/>
          <p:cNvSpPr txBox="1"/>
          <p:nvPr/>
        </p:nvSpPr>
        <p:spPr>
          <a:xfrm>
            <a:off x="4518625" y="3164226"/>
            <a:ext cx="470652" cy="769441"/>
          </a:xfrm>
          <a:prstGeom prst="rect">
            <a:avLst/>
          </a:prstGeom>
          <a:noFill/>
        </p:spPr>
        <p:txBody>
          <a:bodyPr wrap="none" rtlCol="0">
            <a:spAutoFit/>
          </a:bodyPr>
          <a:lstStyle/>
          <a:p>
            <a:r>
              <a:rPr lang="en-US" sz="4400" b="1" dirty="0" smtClean="0">
                <a:solidFill>
                  <a:srgbClr val="8BC63A"/>
                </a:solidFill>
              </a:rPr>
              <a:t>4</a:t>
            </a:r>
            <a:endParaRPr lang="en-US" sz="4400" b="1" dirty="0">
              <a:solidFill>
                <a:srgbClr val="8BC63A"/>
              </a:solidFill>
            </a:endParaRPr>
          </a:p>
        </p:txBody>
      </p:sp>
      <p:sp>
        <p:nvSpPr>
          <p:cNvPr id="24" name="TextBox 23"/>
          <p:cNvSpPr txBox="1"/>
          <p:nvPr/>
        </p:nvSpPr>
        <p:spPr>
          <a:xfrm>
            <a:off x="5785477" y="3164226"/>
            <a:ext cx="470652" cy="769441"/>
          </a:xfrm>
          <a:prstGeom prst="rect">
            <a:avLst/>
          </a:prstGeom>
          <a:noFill/>
        </p:spPr>
        <p:txBody>
          <a:bodyPr wrap="none" rtlCol="0">
            <a:spAutoFit/>
          </a:bodyPr>
          <a:lstStyle/>
          <a:p>
            <a:r>
              <a:rPr lang="en-US" sz="4400" b="1" dirty="0" smtClean="0">
                <a:solidFill>
                  <a:srgbClr val="8BC63A"/>
                </a:solidFill>
              </a:rPr>
              <a:t>5</a:t>
            </a:r>
            <a:endParaRPr lang="en-US" sz="4400" b="1" dirty="0">
              <a:solidFill>
                <a:srgbClr val="8BC63A"/>
              </a:solidFill>
            </a:endParaRPr>
          </a:p>
        </p:txBody>
      </p:sp>
      <p:sp>
        <p:nvSpPr>
          <p:cNvPr id="25" name="TextBox 24"/>
          <p:cNvSpPr txBox="1"/>
          <p:nvPr/>
        </p:nvSpPr>
        <p:spPr>
          <a:xfrm>
            <a:off x="6929029" y="3164226"/>
            <a:ext cx="470652" cy="769441"/>
          </a:xfrm>
          <a:prstGeom prst="rect">
            <a:avLst/>
          </a:prstGeom>
          <a:noFill/>
        </p:spPr>
        <p:txBody>
          <a:bodyPr wrap="none" rtlCol="0">
            <a:spAutoFit/>
          </a:bodyPr>
          <a:lstStyle/>
          <a:p>
            <a:r>
              <a:rPr lang="en-US" sz="4400" b="1" dirty="0" smtClean="0">
                <a:solidFill>
                  <a:srgbClr val="8BC63A"/>
                </a:solidFill>
              </a:rPr>
              <a:t>6</a:t>
            </a:r>
            <a:endParaRPr lang="en-US" sz="4400" b="1" dirty="0">
              <a:solidFill>
                <a:srgbClr val="8BC63A"/>
              </a:solidFill>
            </a:endParaRPr>
          </a:p>
        </p:txBody>
      </p:sp>
      <p:sp>
        <p:nvSpPr>
          <p:cNvPr id="26" name="TextBox 25"/>
          <p:cNvSpPr txBox="1"/>
          <p:nvPr/>
        </p:nvSpPr>
        <p:spPr>
          <a:xfrm>
            <a:off x="8268667" y="3164226"/>
            <a:ext cx="470652" cy="769441"/>
          </a:xfrm>
          <a:prstGeom prst="rect">
            <a:avLst/>
          </a:prstGeom>
          <a:noFill/>
        </p:spPr>
        <p:txBody>
          <a:bodyPr wrap="none" rtlCol="0">
            <a:spAutoFit/>
          </a:bodyPr>
          <a:lstStyle/>
          <a:p>
            <a:r>
              <a:rPr lang="en-US" sz="4400" b="1" dirty="0" smtClean="0">
                <a:solidFill>
                  <a:srgbClr val="8BC63A"/>
                </a:solidFill>
              </a:rPr>
              <a:t>7</a:t>
            </a:r>
            <a:endParaRPr lang="en-US" sz="4400" b="1" dirty="0">
              <a:solidFill>
                <a:srgbClr val="8BC63A"/>
              </a:solidFill>
            </a:endParaRPr>
          </a:p>
        </p:txBody>
      </p:sp>
      <p:pic>
        <p:nvPicPr>
          <p:cNvPr id="28" name="Picture 27" descr="ChallengeSteps2_Explorei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5532" y="1923447"/>
            <a:ext cx="1240779" cy="1240779"/>
          </a:xfrm>
          <a:prstGeom prst="rect">
            <a:avLst/>
          </a:prstGeom>
          <a:effectLst>
            <a:glow rad="330200">
              <a:schemeClr val="bg1">
                <a:alpha val="28000"/>
              </a:schemeClr>
            </a:glow>
            <a:outerShdw blurRad="50800" dist="38100" dir="2700000" algn="tl" rotWithShape="0">
              <a:prstClr val="black">
                <a:alpha val="40000"/>
              </a:prstClr>
            </a:outerShdw>
          </a:effectLst>
        </p:spPr>
      </p:pic>
      <p:pic>
        <p:nvPicPr>
          <p:cNvPr id="29" name="Picture 28" descr="ChallengeSteps3_Sketchi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6312" y="1923447"/>
            <a:ext cx="1240779" cy="1240779"/>
          </a:xfrm>
          <a:prstGeom prst="rect">
            <a:avLst/>
          </a:prstGeom>
          <a:effectLst>
            <a:glow rad="330200">
              <a:schemeClr val="bg1">
                <a:alpha val="28000"/>
              </a:schemeClr>
            </a:glow>
            <a:outerShdw blurRad="50800" dist="38100" dir="2700000" algn="tl" rotWithShape="0">
              <a:prstClr val="black">
                <a:alpha val="40000"/>
              </a:prstClr>
            </a:outerShdw>
          </a:effectLst>
        </p:spPr>
      </p:pic>
      <p:pic>
        <p:nvPicPr>
          <p:cNvPr id="30" name="Picture 29" descr="ChallengeSteps4_Createi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27091" y="1923447"/>
            <a:ext cx="1240779" cy="1240779"/>
          </a:xfrm>
          <a:prstGeom prst="rect">
            <a:avLst/>
          </a:prstGeom>
          <a:effectLst>
            <a:glow rad="330200">
              <a:schemeClr val="bg1">
                <a:alpha val="28000"/>
              </a:schemeClr>
            </a:glow>
            <a:outerShdw blurRad="50800" dist="38100" dir="2700000" algn="tl" rotWithShape="0">
              <a:prstClr val="black">
                <a:alpha val="40000"/>
              </a:prstClr>
            </a:outerShdw>
          </a:effectLst>
        </p:spPr>
      </p:pic>
      <p:pic>
        <p:nvPicPr>
          <p:cNvPr id="31" name="Picture 30" descr="ChallengeSteps5_Tryi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7870" y="1923447"/>
            <a:ext cx="1240779" cy="1240779"/>
          </a:xfrm>
          <a:prstGeom prst="rect">
            <a:avLst/>
          </a:prstGeom>
          <a:effectLst>
            <a:glow rad="330200">
              <a:schemeClr val="bg1">
                <a:alpha val="28000"/>
              </a:schemeClr>
            </a:glow>
            <a:outerShdw blurRad="50800" dist="38100" dir="2700000" algn="tl" rotWithShape="0">
              <a:prstClr val="black">
                <a:alpha val="40000"/>
              </a:prstClr>
            </a:outerShdw>
          </a:effectLst>
        </p:spPr>
      </p:pic>
      <p:pic>
        <p:nvPicPr>
          <p:cNvPr id="32" name="Picture 31" descr="ChallengeSteps6_Tweakit.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08649" y="1923447"/>
            <a:ext cx="1240779" cy="1240779"/>
          </a:xfrm>
          <a:prstGeom prst="rect">
            <a:avLst/>
          </a:prstGeom>
          <a:effectLst>
            <a:glow rad="330200">
              <a:schemeClr val="bg1">
                <a:alpha val="28000"/>
              </a:schemeClr>
            </a:glow>
            <a:outerShdw blurRad="50800" dist="38100" dir="2700000" algn="tl" rotWithShape="0">
              <a:prstClr val="black">
                <a:alpha val="40000"/>
              </a:prstClr>
            </a:outerShdw>
          </a:effectLst>
        </p:spPr>
      </p:pic>
      <p:pic>
        <p:nvPicPr>
          <p:cNvPr id="33" name="Picture 32" descr="ChallengeSteps7_Sellit.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49428" y="1923447"/>
            <a:ext cx="1240779" cy="1240779"/>
          </a:xfrm>
          <a:prstGeom prst="rect">
            <a:avLst/>
          </a:prstGeom>
          <a:effectLst>
            <a:glow rad="330200">
              <a:schemeClr val="bg1">
                <a:alpha val="28000"/>
              </a:schemeClr>
            </a:glow>
            <a:outerShdw blurRad="50800" dist="38100" dir="2700000" algn="tl" rotWithShape="0">
              <a:prstClr val="black">
                <a:alpha val="40000"/>
              </a:prstClr>
            </a:outerShdw>
          </a:effectLst>
        </p:spPr>
      </p:pic>
      <p:pic>
        <p:nvPicPr>
          <p:cNvPr id="9" name="Picture 8" descr="Slide_Tangerine.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1"/>
            <a:ext cx="9247261" cy="7814454"/>
          </a:xfrm>
          <a:prstGeom prst="rect">
            <a:avLst/>
          </a:prstGeom>
        </p:spPr>
      </p:pic>
      <p:sp>
        <p:nvSpPr>
          <p:cNvPr id="5" name="Title 1"/>
          <p:cNvSpPr>
            <a:spLocks noGrp="1"/>
          </p:cNvSpPr>
          <p:nvPr>
            <p:ph type="title"/>
          </p:nvPr>
        </p:nvSpPr>
        <p:spPr>
          <a:xfrm>
            <a:off x="860607" y="58057"/>
            <a:ext cx="8229600" cy="1143000"/>
          </a:xfrm>
        </p:spPr>
        <p:txBody>
          <a:bodyPr>
            <a:normAutofit/>
          </a:bodyPr>
          <a:lstStyle/>
          <a:p>
            <a:pPr algn="l"/>
            <a:r>
              <a:rPr lang="en-US" sz="3200" dirty="0" smtClean="0">
                <a:solidFill>
                  <a:schemeClr val="bg1"/>
                </a:solidFill>
              </a:rPr>
              <a:t>The </a:t>
            </a:r>
            <a:r>
              <a:rPr lang="en-US" sz="3200" b="1" dirty="0" smtClean="0">
                <a:solidFill>
                  <a:schemeClr val="bg1"/>
                </a:solidFill>
              </a:rPr>
              <a:t>7</a:t>
            </a:r>
            <a:r>
              <a:rPr lang="en-US" sz="3200" dirty="0" smtClean="0">
                <a:solidFill>
                  <a:schemeClr val="bg1"/>
                </a:solidFill>
              </a:rPr>
              <a:t> </a:t>
            </a:r>
            <a:r>
              <a:rPr lang="en-US" sz="3200" b="1" dirty="0" smtClean="0">
                <a:solidFill>
                  <a:schemeClr val="bg1"/>
                </a:solidFill>
              </a:rPr>
              <a:t>Key Steps </a:t>
            </a:r>
            <a:r>
              <a:rPr lang="en-US" sz="3200" dirty="0" smtClean="0">
                <a:solidFill>
                  <a:schemeClr val="bg1"/>
                </a:solidFill>
              </a:rPr>
              <a:t>to the Inventing Process</a:t>
            </a:r>
            <a:endParaRPr lang="en-US" sz="3200" dirty="0">
              <a:solidFill>
                <a:schemeClr val="bg1"/>
              </a:solidFill>
            </a:endParaRPr>
          </a:p>
        </p:txBody>
      </p:sp>
      <p:pic>
        <p:nvPicPr>
          <p:cNvPr id="34" name="Picture 33" descr="ChallengeSteps1_thinkit.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4753" y="1923447"/>
            <a:ext cx="1240779" cy="1240779"/>
          </a:xfrm>
          <a:prstGeom prst="rect">
            <a:avLst/>
          </a:prstGeom>
          <a:effectLst>
            <a:glow rad="330200">
              <a:schemeClr val="bg1">
                <a:alpha val="28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42143043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90184" y="0"/>
            <a:ext cx="11027627" cy="6858000"/>
          </a:xfrm>
          <a:prstGeom prst="rect">
            <a:avLst/>
          </a:prstGeom>
        </p:spPr>
      </p:pic>
      <p:pic>
        <p:nvPicPr>
          <p:cNvPr id="27" name="Picture 26" descr="SmithsonianLogo.png"/>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1977695" y="1141577"/>
            <a:ext cx="5106520" cy="5106520"/>
          </a:xfrm>
          <a:prstGeom prst="rect">
            <a:avLst/>
          </a:prstGeom>
        </p:spPr>
      </p:pic>
      <p:sp>
        <p:nvSpPr>
          <p:cNvPr id="28" name="TextBox 27"/>
          <p:cNvSpPr txBox="1"/>
          <p:nvPr/>
        </p:nvSpPr>
        <p:spPr>
          <a:xfrm rot="21182658">
            <a:off x="1867530" y="3757672"/>
            <a:ext cx="5512199" cy="1384995"/>
          </a:xfrm>
          <a:prstGeom prst="rect">
            <a:avLst/>
          </a:prstGeom>
          <a:solidFill>
            <a:srgbClr val="29B436"/>
          </a:solidFill>
        </p:spPr>
        <p:txBody>
          <a:bodyPr wrap="square" rtlCol="0">
            <a:spAutoFit/>
          </a:bodyPr>
          <a:lstStyle/>
          <a:p>
            <a:r>
              <a:rPr lang="en-US" sz="2800" b="1" dirty="0" smtClean="0">
                <a:solidFill>
                  <a:schemeClr val="bg1"/>
                </a:solidFill>
              </a:rPr>
              <a:t>Check out our step-by-step lessons </a:t>
            </a:r>
            <a:r>
              <a:rPr lang="en-US" sz="2800" b="1" smtClean="0">
                <a:solidFill>
                  <a:schemeClr val="bg1"/>
                </a:solidFill>
              </a:rPr>
              <a:t>for helpful </a:t>
            </a:r>
            <a:r>
              <a:rPr lang="en-US" sz="2800" b="1" dirty="0" smtClean="0">
                <a:solidFill>
                  <a:schemeClr val="bg1"/>
                </a:solidFill>
              </a:rPr>
              <a:t>tips on each step of the</a:t>
            </a:r>
          </a:p>
          <a:p>
            <a:r>
              <a:rPr lang="en-US" sz="2800" b="1" dirty="0" smtClean="0">
                <a:solidFill>
                  <a:schemeClr val="bg1"/>
                </a:solidFill>
              </a:rPr>
              <a:t>Invention Process!</a:t>
            </a:r>
            <a:endParaRPr lang="en-US" sz="2800" b="1" dirty="0">
              <a:solidFill>
                <a:schemeClr val="bg1"/>
              </a:solidFill>
            </a:endParaRPr>
          </a:p>
        </p:txBody>
      </p:sp>
      <p:pic>
        <p:nvPicPr>
          <p:cNvPr id="19" name="Picture 18" descr="ChallengeSteps2_Explorei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5532" y="1923447"/>
            <a:ext cx="1240779" cy="1240779"/>
          </a:xfrm>
          <a:prstGeom prst="rect">
            <a:avLst/>
          </a:prstGeom>
          <a:effectLst>
            <a:glow rad="330200">
              <a:schemeClr val="bg1">
                <a:alpha val="28000"/>
              </a:schemeClr>
            </a:glow>
            <a:outerShdw blurRad="50800" dist="38100" dir="2700000" algn="tl" rotWithShape="0">
              <a:prstClr val="black">
                <a:alpha val="40000"/>
              </a:prstClr>
            </a:outerShdw>
          </a:effectLst>
        </p:spPr>
      </p:pic>
      <p:pic>
        <p:nvPicPr>
          <p:cNvPr id="20" name="Picture 19" descr="ChallengeSteps3_Sketchi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6312" y="1923447"/>
            <a:ext cx="1240779" cy="1240779"/>
          </a:xfrm>
          <a:prstGeom prst="rect">
            <a:avLst/>
          </a:prstGeom>
          <a:effectLst>
            <a:glow rad="330200">
              <a:schemeClr val="bg1">
                <a:alpha val="28000"/>
              </a:schemeClr>
            </a:glow>
            <a:outerShdw blurRad="50800" dist="38100" dir="2700000" algn="tl" rotWithShape="0">
              <a:prstClr val="black">
                <a:alpha val="40000"/>
              </a:prstClr>
            </a:outerShdw>
          </a:effectLst>
        </p:spPr>
      </p:pic>
      <p:pic>
        <p:nvPicPr>
          <p:cNvPr id="21" name="Picture 20" descr="ChallengeSteps4_Createi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27091" y="1923447"/>
            <a:ext cx="1240779" cy="1240779"/>
          </a:xfrm>
          <a:prstGeom prst="rect">
            <a:avLst/>
          </a:prstGeom>
          <a:effectLst>
            <a:glow rad="330200">
              <a:schemeClr val="bg1">
                <a:alpha val="28000"/>
              </a:schemeClr>
            </a:glow>
            <a:outerShdw blurRad="50800" dist="38100" dir="2700000" algn="tl" rotWithShape="0">
              <a:prstClr val="black">
                <a:alpha val="40000"/>
              </a:prstClr>
            </a:outerShdw>
          </a:effectLst>
        </p:spPr>
      </p:pic>
      <p:pic>
        <p:nvPicPr>
          <p:cNvPr id="22" name="Picture 21" descr="ChallengeSteps5_Tryi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7870" y="1923447"/>
            <a:ext cx="1240779" cy="1240779"/>
          </a:xfrm>
          <a:prstGeom prst="rect">
            <a:avLst/>
          </a:prstGeom>
          <a:effectLst>
            <a:glow rad="330200">
              <a:schemeClr val="bg1">
                <a:alpha val="28000"/>
              </a:schemeClr>
            </a:glow>
            <a:outerShdw blurRad="50800" dist="38100" dir="2700000" algn="tl" rotWithShape="0">
              <a:prstClr val="black">
                <a:alpha val="40000"/>
              </a:prstClr>
            </a:outerShdw>
          </a:effectLst>
        </p:spPr>
      </p:pic>
      <p:pic>
        <p:nvPicPr>
          <p:cNvPr id="23" name="Picture 22" descr="ChallengeSteps6_Tweakit.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08649" y="1923447"/>
            <a:ext cx="1240779" cy="1240779"/>
          </a:xfrm>
          <a:prstGeom prst="rect">
            <a:avLst/>
          </a:prstGeom>
          <a:effectLst>
            <a:glow rad="330200">
              <a:schemeClr val="bg1">
                <a:alpha val="28000"/>
              </a:schemeClr>
            </a:glow>
            <a:outerShdw blurRad="50800" dist="38100" dir="2700000" algn="tl" rotWithShape="0">
              <a:prstClr val="black">
                <a:alpha val="40000"/>
              </a:prstClr>
            </a:outerShdw>
          </a:effectLst>
        </p:spPr>
      </p:pic>
      <p:pic>
        <p:nvPicPr>
          <p:cNvPr id="24" name="Picture 23" descr="ChallengeSteps7_Sellit.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49428" y="1923447"/>
            <a:ext cx="1240779" cy="1240779"/>
          </a:xfrm>
          <a:prstGeom prst="rect">
            <a:avLst/>
          </a:prstGeom>
          <a:effectLst>
            <a:glow rad="330200">
              <a:schemeClr val="bg1">
                <a:alpha val="28000"/>
              </a:schemeClr>
            </a:glow>
            <a:outerShdw blurRad="50800" dist="38100" dir="2700000" algn="tl" rotWithShape="0">
              <a:prstClr val="black">
                <a:alpha val="40000"/>
              </a:prstClr>
            </a:outerShdw>
          </a:effectLst>
        </p:spPr>
      </p:pic>
      <p:pic>
        <p:nvPicPr>
          <p:cNvPr id="9" name="Picture 8" descr="Slide_Tangerine.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0184" y="0"/>
            <a:ext cx="10894796" cy="7145611"/>
          </a:xfrm>
          <a:prstGeom prst="rect">
            <a:avLst/>
          </a:prstGeom>
        </p:spPr>
      </p:pic>
      <p:sp>
        <p:nvSpPr>
          <p:cNvPr id="5" name="Title 1"/>
          <p:cNvSpPr>
            <a:spLocks noGrp="1"/>
          </p:cNvSpPr>
          <p:nvPr>
            <p:ph type="title"/>
          </p:nvPr>
        </p:nvSpPr>
        <p:spPr>
          <a:xfrm>
            <a:off x="12291" y="0"/>
            <a:ext cx="8229600" cy="1143000"/>
          </a:xfrm>
        </p:spPr>
        <p:txBody>
          <a:bodyPr>
            <a:normAutofit/>
          </a:bodyPr>
          <a:lstStyle/>
          <a:p>
            <a:pPr algn="l"/>
            <a:r>
              <a:rPr lang="en-US" sz="3200" b="1" dirty="0" smtClean="0">
                <a:solidFill>
                  <a:schemeClr val="bg1"/>
                </a:solidFill>
              </a:rPr>
              <a:t>Ready to learn more?</a:t>
            </a:r>
            <a:endParaRPr lang="en-US" sz="3200" b="1" dirty="0">
              <a:solidFill>
                <a:schemeClr val="bg1"/>
              </a:solidFill>
            </a:endParaRPr>
          </a:p>
        </p:txBody>
      </p:sp>
      <p:pic>
        <p:nvPicPr>
          <p:cNvPr id="25" name="Picture 24" descr="ChallengeSteps1_thinkit.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7823" y="1923447"/>
            <a:ext cx="1240779" cy="1240779"/>
          </a:xfrm>
          <a:prstGeom prst="rect">
            <a:avLst/>
          </a:prstGeom>
          <a:effectLst>
            <a:glow rad="330200">
              <a:schemeClr val="bg1">
                <a:alpha val="28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42002989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insti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06" y="904457"/>
            <a:ext cx="9511685" cy="8418556"/>
          </a:xfrm>
          <a:prstGeom prst="rect">
            <a:avLst/>
          </a:prstGeom>
        </p:spPr>
      </p:pic>
      <p:sp>
        <p:nvSpPr>
          <p:cNvPr id="5" name="Cloud Callout 4"/>
          <p:cNvSpPr/>
          <p:nvPr/>
        </p:nvSpPr>
        <p:spPr>
          <a:xfrm>
            <a:off x="4440491" y="1158621"/>
            <a:ext cx="3882468" cy="2721065"/>
          </a:xfrm>
          <a:prstGeom prst="cloudCallout">
            <a:avLst>
              <a:gd name="adj1" fmla="val -70978"/>
              <a:gd name="adj2" fmla="val -23811"/>
            </a:avLst>
          </a:prstGeom>
          <a:solidFill>
            <a:schemeClr val="bg1"/>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bigLightBul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2748">
            <a:off x="5307009" y="1322557"/>
            <a:ext cx="2071070" cy="2071070"/>
          </a:xfrm>
          <a:prstGeom prst="rect">
            <a:avLst/>
          </a:prstGeom>
        </p:spPr>
      </p:pic>
      <p:pic>
        <p:nvPicPr>
          <p:cNvPr id="12" name="Picture 11" descr="Slide_gree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06" y="-69006"/>
            <a:ext cx="9328576" cy="7208445"/>
          </a:xfrm>
          <a:prstGeom prst="rect">
            <a:avLst/>
          </a:prstGeom>
        </p:spPr>
      </p:pic>
      <p:sp>
        <p:nvSpPr>
          <p:cNvPr id="2" name="Title 1"/>
          <p:cNvSpPr>
            <a:spLocks noGrp="1"/>
          </p:cNvSpPr>
          <p:nvPr>
            <p:ph type="title"/>
          </p:nvPr>
        </p:nvSpPr>
        <p:spPr>
          <a:xfrm>
            <a:off x="860607" y="-69005"/>
            <a:ext cx="8229600" cy="1143000"/>
          </a:xfrm>
        </p:spPr>
        <p:txBody>
          <a:bodyPr/>
          <a:lstStyle/>
          <a:p>
            <a:pPr algn="l"/>
            <a:r>
              <a:rPr lang="en-US" dirty="0" smtClean="0">
                <a:solidFill>
                  <a:schemeClr val="bg1"/>
                </a:solidFill>
              </a:rPr>
              <a:t>How</a:t>
            </a:r>
            <a:r>
              <a:rPr lang="en-US" b="1" dirty="0" smtClean="0">
                <a:solidFill>
                  <a:schemeClr val="bg1"/>
                </a:solidFill>
              </a:rPr>
              <a:t> </a:t>
            </a:r>
            <a:r>
              <a:rPr lang="en-US" dirty="0" smtClean="0">
                <a:solidFill>
                  <a:schemeClr val="bg1"/>
                </a:solidFill>
              </a:rPr>
              <a:t>do</a:t>
            </a:r>
            <a:r>
              <a:rPr lang="en-US" b="1" dirty="0" smtClean="0">
                <a:solidFill>
                  <a:schemeClr val="bg1"/>
                </a:solidFill>
              </a:rPr>
              <a:t> </a:t>
            </a:r>
            <a:r>
              <a:rPr lang="en-US" dirty="0" smtClean="0">
                <a:solidFill>
                  <a:schemeClr val="bg1"/>
                </a:solidFill>
              </a:rPr>
              <a:t>inventors invent?</a:t>
            </a:r>
            <a:endParaRPr lang="en-US" dirty="0">
              <a:solidFill>
                <a:schemeClr val="bg1"/>
              </a:solidFill>
            </a:endParaRPr>
          </a:p>
        </p:txBody>
      </p:sp>
      <p:sp>
        <p:nvSpPr>
          <p:cNvPr id="4" name="TextBox 3"/>
          <p:cNvSpPr txBox="1"/>
          <p:nvPr/>
        </p:nvSpPr>
        <p:spPr>
          <a:xfrm rot="20990299">
            <a:off x="2183924" y="3958427"/>
            <a:ext cx="2382583" cy="523220"/>
          </a:xfrm>
          <a:prstGeom prst="rect">
            <a:avLst/>
          </a:prstGeom>
          <a:solidFill>
            <a:srgbClr val="F38119"/>
          </a:solidFill>
          <a:effectLst>
            <a:outerShdw blurRad="50800" dist="38100" dir="2700000" algn="tl" rotWithShape="0">
              <a:prstClr val="black">
                <a:alpha val="40000"/>
              </a:prstClr>
            </a:outerShdw>
          </a:effectLst>
        </p:spPr>
        <p:txBody>
          <a:bodyPr wrap="none" rtlCol="0">
            <a:spAutoFit/>
          </a:bodyPr>
          <a:lstStyle/>
          <a:p>
            <a:r>
              <a:rPr lang="en-US" sz="2800" b="1" dirty="0" smtClean="0">
                <a:solidFill>
                  <a:schemeClr val="bg1"/>
                </a:solidFill>
              </a:rPr>
              <a:t>Albert Einstein</a:t>
            </a:r>
            <a:endParaRPr lang="en-US" sz="2800" b="1" dirty="0">
              <a:solidFill>
                <a:schemeClr val="bg1"/>
              </a:solidFill>
            </a:endParaRPr>
          </a:p>
        </p:txBody>
      </p:sp>
    </p:spTree>
    <p:extLst>
      <p:ext uri="{BB962C8B-B14F-4D97-AF65-F5344CB8AC3E}">
        <p14:creationId xmlns:p14="http://schemas.microsoft.com/office/powerpoint/2010/main" val="24830999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78594" y="0"/>
            <a:ext cx="10420768" cy="6858000"/>
          </a:xfrm>
          <a:prstGeom prst="rect">
            <a:avLst/>
          </a:prstGeom>
        </p:spPr>
      </p:pic>
      <p:pic>
        <p:nvPicPr>
          <p:cNvPr id="27" name="Picture 26" descr="SmithsonianLogo.png"/>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1977695" y="1141577"/>
            <a:ext cx="5106520" cy="5106520"/>
          </a:xfrm>
          <a:prstGeom prst="rect">
            <a:avLst/>
          </a:prstGeom>
        </p:spPr>
      </p:pic>
      <p:sp>
        <p:nvSpPr>
          <p:cNvPr id="20" name="TextBox 19"/>
          <p:cNvSpPr txBox="1"/>
          <p:nvPr/>
        </p:nvSpPr>
        <p:spPr>
          <a:xfrm>
            <a:off x="825425" y="3164226"/>
            <a:ext cx="470652" cy="769441"/>
          </a:xfrm>
          <a:prstGeom prst="rect">
            <a:avLst/>
          </a:prstGeom>
          <a:noFill/>
        </p:spPr>
        <p:txBody>
          <a:bodyPr wrap="none" rtlCol="0">
            <a:spAutoFit/>
          </a:bodyPr>
          <a:lstStyle/>
          <a:p>
            <a:r>
              <a:rPr lang="en-US" sz="4400" b="1" dirty="0" smtClean="0">
                <a:solidFill>
                  <a:srgbClr val="8BC63A"/>
                </a:solidFill>
              </a:rPr>
              <a:t>1</a:t>
            </a:r>
            <a:endParaRPr lang="en-US" sz="4400" b="1" dirty="0">
              <a:solidFill>
                <a:srgbClr val="8BC63A"/>
              </a:solidFill>
            </a:endParaRPr>
          </a:p>
        </p:txBody>
      </p:sp>
      <p:sp>
        <p:nvSpPr>
          <p:cNvPr id="21" name="TextBox 20"/>
          <p:cNvSpPr txBox="1"/>
          <p:nvPr/>
        </p:nvSpPr>
        <p:spPr>
          <a:xfrm>
            <a:off x="1982372" y="3164226"/>
            <a:ext cx="470652" cy="769441"/>
          </a:xfrm>
          <a:prstGeom prst="rect">
            <a:avLst/>
          </a:prstGeom>
          <a:noFill/>
        </p:spPr>
        <p:txBody>
          <a:bodyPr wrap="none" rtlCol="0">
            <a:spAutoFit/>
          </a:bodyPr>
          <a:lstStyle/>
          <a:p>
            <a:r>
              <a:rPr lang="en-US" sz="4400" b="1" dirty="0" smtClean="0">
                <a:solidFill>
                  <a:srgbClr val="8BC63A"/>
                </a:solidFill>
              </a:rPr>
              <a:t>2</a:t>
            </a:r>
            <a:endParaRPr lang="en-US" sz="4400" b="1" dirty="0">
              <a:solidFill>
                <a:srgbClr val="8BC63A"/>
              </a:solidFill>
            </a:endParaRPr>
          </a:p>
        </p:txBody>
      </p:sp>
      <p:sp>
        <p:nvSpPr>
          <p:cNvPr id="22" name="TextBox 21"/>
          <p:cNvSpPr txBox="1"/>
          <p:nvPr/>
        </p:nvSpPr>
        <p:spPr>
          <a:xfrm>
            <a:off x="3299602" y="3164226"/>
            <a:ext cx="470652" cy="769441"/>
          </a:xfrm>
          <a:prstGeom prst="rect">
            <a:avLst/>
          </a:prstGeom>
          <a:noFill/>
        </p:spPr>
        <p:txBody>
          <a:bodyPr wrap="none" rtlCol="0">
            <a:spAutoFit/>
          </a:bodyPr>
          <a:lstStyle/>
          <a:p>
            <a:r>
              <a:rPr lang="en-US" sz="4400" b="1" dirty="0" smtClean="0">
                <a:solidFill>
                  <a:srgbClr val="8BC63A"/>
                </a:solidFill>
              </a:rPr>
              <a:t>3</a:t>
            </a:r>
            <a:endParaRPr lang="en-US" sz="4400" b="1" dirty="0">
              <a:solidFill>
                <a:srgbClr val="8BC63A"/>
              </a:solidFill>
            </a:endParaRPr>
          </a:p>
        </p:txBody>
      </p:sp>
      <p:sp>
        <p:nvSpPr>
          <p:cNvPr id="23" name="TextBox 22"/>
          <p:cNvSpPr txBox="1"/>
          <p:nvPr/>
        </p:nvSpPr>
        <p:spPr>
          <a:xfrm>
            <a:off x="4518625" y="3164226"/>
            <a:ext cx="470652" cy="769441"/>
          </a:xfrm>
          <a:prstGeom prst="rect">
            <a:avLst/>
          </a:prstGeom>
          <a:noFill/>
        </p:spPr>
        <p:txBody>
          <a:bodyPr wrap="none" rtlCol="0">
            <a:spAutoFit/>
          </a:bodyPr>
          <a:lstStyle/>
          <a:p>
            <a:r>
              <a:rPr lang="en-US" sz="4400" b="1" dirty="0" smtClean="0">
                <a:solidFill>
                  <a:srgbClr val="8BC63A"/>
                </a:solidFill>
              </a:rPr>
              <a:t>4</a:t>
            </a:r>
            <a:endParaRPr lang="en-US" sz="4400" b="1" dirty="0">
              <a:solidFill>
                <a:srgbClr val="8BC63A"/>
              </a:solidFill>
            </a:endParaRPr>
          </a:p>
        </p:txBody>
      </p:sp>
      <p:sp>
        <p:nvSpPr>
          <p:cNvPr id="24" name="TextBox 23"/>
          <p:cNvSpPr txBox="1"/>
          <p:nvPr/>
        </p:nvSpPr>
        <p:spPr>
          <a:xfrm>
            <a:off x="5785477" y="3164226"/>
            <a:ext cx="470652" cy="769441"/>
          </a:xfrm>
          <a:prstGeom prst="rect">
            <a:avLst/>
          </a:prstGeom>
          <a:noFill/>
        </p:spPr>
        <p:txBody>
          <a:bodyPr wrap="none" rtlCol="0">
            <a:spAutoFit/>
          </a:bodyPr>
          <a:lstStyle/>
          <a:p>
            <a:r>
              <a:rPr lang="en-US" sz="4400" b="1" dirty="0" smtClean="0">
                <a:solidFill>
                  <a:srgbClr val="8BC63A"/>
                </a:solidFill>
              </a:rPr>
              <a:t>5</a:t>
            </a:r>
            <a:endParaRPr lang="en-US" sz="4400" b="1" dirty="0">
              <a:solidFill>
                <a:srgbClr val="8BC63A"/>
              </a:solidFill>
            </a:endParaRPr>
          </a:p>
        </p:txBody>
      </p:sp>
      <p:sp>
        <p:nvSpPr>
          <p:cNvPr id="25" name="TextBox 24"/>
          <p:cNvSpPr txBox="1"/>
          <p:nvPr/>
        </p:nvSpPr>
        <p:spPr>
          <a:xfrm>
            <a:off x="6929029" y="3164226"/>
            <a:ext cx="470652" cy="769441"/>
          </a:xfrm>
          <a:prstGeom prst="rect">
            <a:avLst/>
          </a:prstGeom>
          <a:noFill/>
        </p:spPr>
        <p:txBody>
          <a:bodyPr wrap="none" rtlCol="0">
            <a:spAutoFit/>
          </a:bodyPr>
          <a:lstStyle/>
          <a:p>
            <a:r>
              <a:rPr lang="en-US" sz="4400" b="1" dirty="0" smtClean="0">
                <a:solidFill>
                  <a:srgbClr val="8BC63A"/>
                </a:solidFill>
              </a:rPr>
              <a:t>6</a:t>
            </a:r>
            <a:endParaRPr lang="en-US" sz="4400" b="1" dirty="0">
              <a:solidFill>
                <a:srgbClr val="8BC63A"/>
              </a:solidFill>
            </a:endParaRPr>
          </a:p>
        </p:txBody>
      </p:sp>
      <p:sp>
        <p:nvSpPr>
          <p:cNvPr id="26" name="TextBox 25"/>
          <p:cNvSpPr txBox="1"/>
          <p:nvPr/>
        </p:nvSpPr>
        <p:spPr>
          <a:xfrm>
            <a:off x="8268667" y="3164226"/>
            <a:ext cx="470652" cy="769441"/>
          </a:xfrm>
          <a:prstGeom prst="rect">
            <a:avLst/>
          </a:prstGeom>
          <a:noFill/>
        </p:spPr>
        <p:txBody>
          <a:bodyPr wrap="none" rtlCol="0">
            <a:spAutoFit/>
          </a:bodyPr>
          <a:lstStyle/>
          <a:p>
            <a:r>
              <a:rPr lang="en-US" sz="4400" b="1" dirty="0" smtClean="0">
                <a:solidFill>
                  <a:srgbClr val="8BC63A"/>
                </a:solidFill>
              </a:rPr>
              <a:t>7</a:t>
            </a:r>
            <a:endParaRPr lang="en-US" sz="4400" b="1" dirty="0">
              <a:solidFill>
                <a:srgbClr val="8BC63A"/>
              </a:solidFill>
            </a:endParaRPr>
          </a:p>
        </p:txBody>
      </p:sp>
      <p:pic>
        <p:nvPicPr>
          <p:cNvPr id="28" name="Picture 27" descr="ChallengeSteps2_Explorei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5532" y="1923447"/>
            <a:ext cx="1240779" cy="1240779"/>
          </a:xfrm>
          <a:prstGeom prst="rect">
            <a:avLst/>
          </a:prstGeom>
          <a:effectLst>
            <a:glow rad="330200">
              <a:schemeClr val="bg1">
                <a:alpha val="28000"/>
              </a:schemeClr>
            </a:glow>
            <a:outerShdw blurRad="50800" dist="38100" dir="2700000" algn="tl" rotWithShape="0">
              <a:prstClr val="black">
                <a:alpha val="40000"/>
              </a:prstClr>
            </a:outerShdw>
          </a:effectLst>
        </p:spPr>
      </p:pic>
      <p:pic>
        <p:nvPicPr>
          <p:cNvPr id="29" name="Picture 28" descr="ChallengeSteps3_Sketchi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6312" y="1923447"/>
            <a:ext cx="1240779" cy="1240779"/>
          </a:xfrm>
          <a:prstGeom prst="rect">
            <a:avLst/>
          </a:prstGeom>
          <a:effectLst>
            <a:glow rad="330200">
              <a:schemeClr val="bg1">
                <a:alpha val="28000"/>
              </a:schemeClr>
            </a:glow>
            <a:outerShdw blurRad="50800" dist="38100" dir="2700000" algn="tl" rotWithShape="0">
              <a:prstClr val="black">
                <a:alpha val="40000"/>
              </a:prstClr>
            </a:outerShdw>
          </a:effectLst>
        </p:spPr>
      </p:pic>
      <p:pic>
        <p:nvPicPr>
          <p:cNvPr id="30" name="Picture 29" descr="ChallengeSteps4_Createi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27091" y="1923447"/>
            <a:ext cx="1240779" cy="1240779"/>
          </a:xfrm>
          <a:prstGeom prst="rect">
            <a:avLst/>
          </a:prstGeom>
          <a:effectLst>
            <a:glow rad="330200">
              <a:schemeClr val="bg1">
                <a:alpha val="28000"/>
              </a:schemeClr>
            </a:glow>
            <a:outerShdw blurRad="50800" dist="38100" dir="2700000" algn="tl" rotWithShape="0">
              <a:prstClr val="black">
                <a:alpha val="40000"/>
              </a:prstClr>
            </a:outerShdw>
          </a:effectLst>
        </p:spPr>
      </p:pic>
      <p:pic>
        <p:nvPicPr>
          <p:cNvPr id="31" name="Picture 30" descr="ChallengeSteps5_Tryi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7870" y="1923447"/>
            <a:ext cx="1240779" cy="1240779"/>
          </a:xfrm>
          <a:prstGeom prst="rect">
            <a:avLst/>
          </a:prstGeom>
          <a:effectLst>
            <a:glow rad="330200">
              <a:schemeClr val="bg1">
                <a:alpha val="28000"/>
              </a:schemeClr>
            </a:glow>
            <a:outerShdw blurRad="50800" dist="38100" dir="2700000" algn="tl" rotWithShape="0">
              <a:prstClr val="black">
                <a:alpha val="40000"/>
              </a:prstClr>
            </a:outerShdw>
          </a:effectLst>
        </p:spPr>
      </p:pic>
      <p:pic>
        <p:nvPicPr>
          <p:cNvPr id="32" name="Picture 31" descr="ChallengeSteps6_Tweakit.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08649" y="1923447"/>
            <a:ext cx="1240779" cy="1240779"/>
          </a:xfrm>
          <a:prstGeom prst="rect">
            <a:avLst/>
          </a:prstGeom>
          <a:effectLst>
            <a:glow rad="330200">
              <a:schemeClr val="bg1">
                <a:alpha val="28000"/>
              </a:schemeClr>
            </a:glow>
            <a:outerShdw blurRad="50800" dist="38100" dir="2700000" algn="tl" rotWithShape="0">
              <a:prstClr val="black">
                <a:alpha val="40000"/>
              </a:prstClr>
            </a:outerShdw>
          </a:effectLst>
        </p:spPr>
      </p:pic>
      <p:pic>
        <p:nvPicPr>
          <p:cNvPr id="33" name="Picture 32" descr="ChallengeSteps7_Sellit.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49428" y="1923447"/>
            <a:ext cx="1240779" cy="1240779"/>
          </a:xfrm>
          <a:prstGeom prst="rect">
            <a:avLst/>
          </a:prstGeom>
          <a:effectLst>
            <a:glow rad="330200">
              <a:schemeClr val="bg1">
                <a:alpha val="28000"/>
              </a:schemeClr>
            </a:glow>
            <a:outerShdw blurRad="50800" dist="38100" dir="2700000" algn="tl" rotWithShape="0">
              <a:prstClr val="black">
                <a:alpha val="40000"/>
              </a:prstClr>
            </a:outerShdw>
          </a:effectLst>
        </p:spPr>
      </p:pic>
      <p:pic>
        <p:nvPicPr>
          <p:cNvPr id="9" name="Picture 8" descr="Slide_Tangerine.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3157" y="-23860"/>
            <a:ext cx="10435331" cy="7145611"/>
          </a:xfrm>
          <a:prstGeom prst="rect">
            <a:avLst/>
          </a:prstGeom>
        </p:spPr>
      </p:pic>
      <p:sp>
        <p:nvSpPr>
          <p:cNvPr id="5" name="Title 1"/>
          <p:cNvSpPr>
            <a:spLocks noGrp="1"/>
          </p:cNvSpPr>
          <p:nvPr>
            <p:ph type="title"/>
          </p:nvPr>
        </p:nvSpPr>
        <p:spPr>
          <a:xfrm>
            <a:off x="278356" y="-5925"/>
            <a:ext cx="8229600" cy="1143000"/>
          </a:xfrm>
        </p:spPr>
        <p:txBody>
          <a:bodyPr>
            <a:normAutofit/>
          </a:bodyPr>
          <a:lstStyle/>
          <a:p>
            <a:pPr algn="l"/>
            <a:r>
              <a:rPr lang="en-US" sz="3200" dirty="0" smtClean="0">
                <a:solidFill>
                  <a:schemeClr val="bg1"/>
                </a:solidFill>
              </a:rPr>
              <a:t>The </a:t>
            </a:r>
            <a:r>
              <a:rPr lang="en-US" sz="3200" b="1" dirty="0" smtClean="0">
                <a:solidFill>
                  <a:schemeClr val="bg1"/>
                </a:solidFill>
              </a:rPr>
              <a:t>7</a:t>
            </a:r>
            <a:r>
              <a:rPr lang="en-US" sz="3200" dirty="0" smtClean="0">
                <a:solidFill>
                  <a:schemeClr val="bg1"/>
                </a:solidFill>
              </a:rPr>
              <a:t> </a:t>
            </a:r>
            <a:r>
              <a:rPr lang="en-US" sz="3200" b="1" dirty="0" smtClean="0">
                <a:solidFill>
                  <a:schemeClr val="bg1"/>
                </a:solidFill>
              </a:rPr>
              <a:t>Key Steps </a:t>
            </a:r>
            <a:r>
              <a:rPr lang="en-US" sz="3200" dirty="0" smtClean="0">
                <a:solidFill>
                  <a:schemeClr val="bg1"/>
                </a:solidFill>
              </a:rPr>
              <a:t>of the Inventing Process</a:t>
            </a:r>
            <a:endParaRPr lang="en-US" sz="3200" dirty="0">
              <a:solidFill>
                <a:schemeClr val="bg1"/>
              </a:solidFill>
            </a:endParaRPr>
          </a:p>
        </p:txBody>
      </p:sp>
      <p:pic>
        <p:nvPicPr>
          <p:cNvPr id="34" name="Picture 33" descr="ChallengeSteps1_thinkit.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0079" y="1918945"/>
            <a:ext cx="1240779" cy="1240779"/>
          </a:xfrm>
          <a:prstGeom prst="rect">
            <a:avLst/>
          </a:prstGeom>
          <a:effectLst>
            <a:glow rad="330200">
              <a:schemeClr val="bg1">
                <a:alpha val="28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3002634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19" y="0"/>
            <a:ext cx="9144419" cy="6872490"/>
          </a:xfrm>
          <a:prstGeom prst="rect">
            <a:avLst/>
          </a:prstGeom>
          <a:solidFill>
            <a:srgbClr val="FBA50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Slide2_Tangeri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39065"/>
            <a:ext cx="8875059" cy="6858000"/>
          </a:xfrm>
          <a:prstGeom prst="rect">
            <a:avLst/>
          </a:prstGeom>
        </p:spPr>
      </p:pic>
      <p:pic>
        <p:nvPicPr>
          <p:cNvPr id="11" name="Picture 10"/>
          <p:cNvPicPr>
            <a:picLocks noChangeAspect="1"/>
          </p:cNvPicPr>
          <p:nvPr/>
        </p:nvPicPr>
        <p:blipFill>
          <a:blip r:embed="rId4"/>
          <a:stretch>
            <a:fillRect/>
          </a:stretch>
        </p:blipFill>
        <p:spPr>
          <a:xfrm rot="21124833">
            <a:off x="501342" y="2074878"/>
            <a:ext cx="3761868" cy="3460479"/>
          </a:xfrm>
          <a:prstGeom prst="rect">
            <a:avLst/>
          </a:prstGeom>
        </p:spPr>
      </p:pic>
      <p:sp>
        <p:nvSpPr>
          <p:cNvPr id="12" name="Rounded Rectangle 11"/>
          <p:cNvSpPr/>
          <p:nvPr/>
        </p:nvSpPr>
        <p:spPr>
          <a:xfrm rot="281480">
            <a:off x="6036641" y="864920"/>
            <a:ext cx="3501753" cy="5937955"/>
          </a:xfrm>
          <a:prstGeom prst="roundRect">
            <a:avLst>
              <a:gd name="adj" fmla="val 0"/>
            </a:avLst>
          </a:prstGeom>
          <a:solidFill>
            <a:srgbClr val="FFFFFF"/>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6284253" y="1075096"/>
            <a:ext cx="2520918" cy="5262979"/>
          </a:xfrm>
          <a:prstGeom prst="rect">
            <a:avLst/>
          </a:prstGeom>
          <a:noFill/>
        </p:spPr>
        <p:txBody>
          <a:bodyPr wrap="square" rtlCol="0">
            <a:spAutoFit/>
          </a:bodyPr>
          <a:lstStyle/>
          <a:p>
            <a:r>
              <a:rPr lang="en-US" sz="1600" b="1" dirty="0" smtClean="0">
                <a:solidFill>
                  <a:schemeClr val="tx1">
                    <a:lumMod val="95000"/>
                    <a:lumOff val="5000"/>
                  </a:schemeClr>
                </a:solidFill>
              </a:rPr>
              <a:t>Imagine you’re a little boy or girl, maybe five years old, and you have a leg disability.  </a:t>
            </a:r>
          </a:p>
          <a:p>
            <a:endParaRPr lang="en-US" sz="1600" b="1" dirty="0">
              <a:solidFill>
                <a:schemeClr val="tx1">
                  <a:lumMod val="95000"/>
                  <a:lumOff val="5000"/>
                </a:schemeClr>
              </a:solidFill>
            </a:endParaRPr>
          </a:p>
          <a:p>
            <a:r>
              <a:rPr lang="en-US" sz="1600" b="1" dirty="0" smtClean="0">
                <a:solidFill>
                  <a:schemeClr val="tx1">
                    <a:lumMod val="95000"/>
                    <a:lumOff val="5000"/>
                  </a:schemeClr>
                </a:solidFill>
              </a:rPr>
              <a:t>You can</a:t>
            </a:r>
            <a:r>
              <a:rPr lang="fr-FR" sz="1600" b="1" dirty="0" smtClean="0">
                <a:solidFill>
                  <a:schemeClr val="tx1">
                    <a:lumMod val="95000"/>
                    <a:lumOff val="5000"/>
                  </a:schemeClr>
                </a:solidFill>
              </a:rPr>
              <a:t>’</a:t>
            </a:r>
            <a:r>
              <a:rPr lang="en-US" sz="1600" b="1" dirty="0" smtClean="0">
                <a:solidFill>
                  <a:schemeClr val="tx1">
                    <a:lumMod val="95000"/>
                    <a:lumOff val="5000"/>
                  </a:schemeClr>
                </a:solidFill>
              </a:rPr>
              <a:t>t run or keep up with your friends.  Every day you have to put on uncomfortable leg braces to walk.  Tons of people all over the world have a problem just like this.  </a:t>
            </a:r>
          </a:p>
          <a:p>
            <a:endParaRPr lang="en-US" sz="1600" b="1" dirty="0">
              <a:solidFill>
                <a:schemeClr val="tx1">
                  <a:lumMod val="95000"/>
                  <a:lumOff val="5000"/>
                </a:schemeClr>
              </a:solidFill>
            </a:endParaRPr>
          </a:p>
          <a:p>
            <a:r>
              <a:rPr lang="en-US" sz="1600" b="1" dirty="0" smtClean="0">
                <a:solidFill>
                  <a:schemeClr val="tx1">
                    <a:lumMod val="95000"/>
                    <a:lumOff val="5000"/>
                  </a:schemeClr>
                </a:solidFill>
              </a:rPr>
              <a:t>My baby sister </a:t>
            </a:r>
            <a:r>
              <a:rPr lang="en-US" sz="1600" b="1" dirty="0" err="1" smtClean="0">
                <a:solidFill>
                  <a:schemeClr val="tx1">
                    <a:lumMod val="95000"/>
                    <a:lumOff val="5000"/>
                  </a:schemeClr>
                </a:solidFill>
              </a:rPr>
              <a:t>Zizi</a:t>
            </a:r>
            <a:r>
              <a:rPr lang="en-US" sz="1600" b="1" dirty="0" smtClean="0">
                <a:solidFill>
                  <a:schemeClr val="tx1">
                    <a:lumMod val="95000"/>
                    <a:lumOff val="5000"/>
                  </a:schemeClr>
                </a:solidFill>
              </a:rPr>
              <a:t> has leg disabilities.  That</a:t>
            </a:r>
            <a:r>
              <a:rPr lang="fr-FR" sz="1600" b="1" dirty="0" smtClean="0">
                <a:solidFill>
                  <a:schemeClr val="tx1">
                    <a:lumMod val="95000"/>
                    <a:lumOff val="5000"/>
                  </a:schemeClr>
                </a:solidFill>
              </a:rPr>
              <a:t>’</a:t>
            </a:r>
            <a:r>
              <a:rPr lang="en-US" sz="1600" b="1" dirty="0" smtClean="0">
                <a:solidFill>
                  <a:schemeClr val="tx1">
                    <a:lumMod val="95000"/>
                    <a:lumOff val="5000"/>
                  </a:schemeClr>
                </a:solidFill>
              </a:rPr>
              <a:t>s why I’m making Z-</a:t>
            </a:r>
            <a:r>
              <a:rPr lang="en-US" sz="1600" b="1" dirty="0" err="1" smtClean="0">
                <a:solidFill>
                  <a:schemeClr val="tx1">
                    <a:lumMod val="95000"/>
                    <a:lumOff val="5000"/>
                  </a:schemeClr>
                </a:solidFill>
              </a:rPr>
              <a:t>lectric</a:t>
            </a:r>
            <a:r>
              <a:rPr lang="en-US" sz="1600" b="1" dirty="0" smtClean="0">
                <a:solidFill>
                  <a:schemeClr val="tx1">
                    <a:lumMod val="95000"/>
                    <a:lumOff val="5000"/>
                  </a:schemeClr>
                </a:solidFill>
              </a:rPr>
              <a:t> Braces.     Z-</a:t>
            </a:r>
            <a:r>
              <a:rPr lang="en-US" sz="1600" b="1" dirty="0" err="1" smtClean="0">
                <a:solidFill>
                  <a:schemeClr val="tx1">
                    <a:lumMod val="95000"/>
                    <a:lumOff val="5000"/>
                  </a:schemeClr>
                </a:solidFill>
              </a:rPr>
              <a:t>lectric</a:t>
            </a:r>
            <a:r>
              <a:rPr lang="en-US" sz="1600" b="1" dirty="0" smtClean="0">
                <a:solidFill>
                  <a:schemeClr val="tx1">
                    <a:lumMod val="95000"/>
                    <a:lumOff val="5000"/>
                  </a:schemeClr>
                </a:solidFill>
              </a:rPr>
              <a:t> Braces help you walk, run and swim better.  They also have balance sensors and are comfortable and stylish.</a:t>
            </a:r>
            <a:endParaRPr lang="en-US" sz="1600" b="1" dirty="0">
              <a:solidFill>
                <a:schemeClr val="tx1">
                  <a:lumMod val="95000"/>
                  <a:lumOff val="5000"/>
                </a:schemeClr>
              </a:solidFill>
            </a:endParaRPr>
          </a:p>
        </p:txBody>
      </p:sp>
      <p:sp>
        <p:nvSpPr>
          <p:cNvPr id="6" name="TextBox 5"/>
          <p:cNvSpPr txBox="1"/>
          <p:nvPr/>
        </p:nvSpPr>
        <p:spPr>
          <a:xfrm>
            <a:off x="245666" y="5834524"/>
            <a:ext cx="5280035" cy="523220"/>
          </a:xfrm>
          <a:prstGeom prst="rect">
            <a:avLst/>
          </a:prstGeom>
          <a:solidFill>
            <a:schemeClr val="bg1"/>
          </a:solidFill>
        </p:spPr>
        <p:txBody>
          <a:bodyPr wrap="none" rtlCol="0">
            <a:spAutoFit/>
          </a:bodyPr>
          <a:lstStyle/>
          <a:p>
            <a:r>
              <a:rPr lang="en-US" sz="2800" b="1" dirty="0" smtClean="0">
                <a:solidFill>
                  <a:srgbClr val="53A935"/>
                </a:solidFill>
              </a:rPr>
              <a:t>Imagine you have a leg disability…</a:t>
            </a:r>
            <a:endParaRPr lang="en-US" sz="2800" b="1" dirty="0">
              <a:solidFill>
                <a:srgbClr val="53A935"/>
              </a:solidFill>
            </a:endParaRPr>
          </a:p>
        </p:txBody>
      </p:sp>
      <p:pic>
        <p:nvPicPr>
          <p:cNvPr id="2" name="Picture 1" descr="ChallengeSteps1_thinki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416" y="201992"/>
            <a:ext cx="1792224" cy="1792224"/>
          </a:xfrm>
          <a:prstGeom prst="rect">
            <a:avLst/>
          </a:prstGeom>
          <a:effectLst>
            <a:glow rad="330200">
              <a:schemeClr val="bg1">
                <a:alpha val="28000"/>
              </a:schemeClr>
            </a:glow>
          </a:effectLst>
        </p:spPr>
      </p:pic>
      <p:sp>
        <p:nvSpPr>
          <p:cNvPr id="13" name="TextBox 12"/>
          <p:cNvSpPr txBox="1"/>
          <p:nvPr/>
        </p:nvSpPr>
        <p:spPr>
          <a:xfrm rot="21411697">
            <a:off x="2529489" y="4355627"/>
            <a:ext cx="2108269" cy="523220"/>
          </a:xfrm>
          <a:prstGeom prst="rect">
            <a:avLst/>
          </a:prstGeom>
          <a:solidFill>
            <a:srgbClr val="53A935"/>
          </a:solidFill>
          <a:effectLst>
            <a:outerShdw blurRad="50800" dist="38100" dir="2700000" algn="tl" rotWithShape="0">
              <a:prstClr val="black">
                <a:alpha val="40000"/>
              </a:prstClr>
            </a:outerShdw>
          </a:effectLst>
        </p:spPr>
        <p:txBody>
          <a:bodyPr wrap="none" rtlCol="0">
            <a:spAutoFit/>
          </a:bodyPr>
          <a:lstStyle/>
          <a:p>
            <a:r>
              <a:rPr lang="en-US" sz="2800" b="1" dirty="0" smtClean="0">
                <a:solidFill>
                  <a:schemeClr val="bg1"/>
                </a:solidFill>
              </a:rPr>
              <a:t>Charlie - </a:t>
            </a:r>
            <a:r>
              <a:rPr lang="en-US" sz="2800" dirty="0" smtClean="0">
                <a:solidFill>
                  <a:schemeClr val="bg1"/>
                </a:solidFill>
              </a:rPr>
              <a:t>USA</a:t>
            </a:r>
            <a:endParaRPr lang="en-US" sz="2800" dirty="0">
              <a:solidFill>
                <a:schemeClr val="bg1"/>
              </a:solidFill>
            </a:endParaRPr>
          </a:p>
        </p:txBody>
      </p:sp>
      <p:sp>
        <p:nvSpPr>
          <p:cNvPr id="5" name="TextBox 4"/>
          <p:cNvSpPr txBox="1"/>
          <p:nvPr/>
        </p:nvSpPr>
        <p:spPr>
          <a:xfrm>
            <a:off x="1938640" y="327042"/>
            <a:ext cx="8373870" cy="1766637"/>
          </a:xfrm>
          <a:prstGeom prst="rect">
            <a:avLst/>
          </a:prstGeom>
          <a:noFill/>
        </p:spPr>
        <p:txBody>
          <a:bodyPr wrap="square" rtlCol="0">
            <a:spAutoFit/>
          </a:bodyPr>
          <a:lstStyle/>
          <a:p>
            <a:pPr marL="742950" indent="-742950">
              <a:lnSpc>
                <a:spcPct val="80000"/>
              </a:lnSpc>
              <a:buAutoNum type="arabicPeriod"/>
            </a:pPr>
            <a:r>
              <a:rPr lang="en-US" sz="3600" b="1" dirty="0" smtClean="0">
                <a:solidFill>
                  <a:schemeClr val="bg1"/>
                </a:solidFill>
                <a:latin typeface="+mj-lt"/>
                <a:cs typeface="Helvetica Neue"/>
              </a:rPr>
              <a:t>Identify a problem </a:t>
            </a:r>
            <a:endParaRPr lang="en-US" sz="3600" b="1" dirty="0">
              <a:solidFill>
                <a:schemeClr val="bg1"/>
              </a:solidFill>
              <a:latin typeface="+mj-lt"/>
              <a:cs typeface="Helvetica Neue"/>
            </a:endParaRPr>
          </a:p>
          <a:p>
            <a:pPr>
              <a:lnSpc>
                <a:spcPct val="80000"/>
              </a:lnSpc>
            </a:pPr>
            <a:r>
              <a:rPr lang="en-US" sz="3600" b="1" dirty="0">
                <a:solidFill>
                  <a:schemeClr val="bg1"/>
                </a:solidFill>
                <a:latin typeface="+mj-lt"/>
                <a:cs typeface="Helvetica Neue"/>
              </a:rPr>
              <a:t> </a:t>
            </a:r>
            <a:r>
              <a:rPr lang="en-US" sz="3600" b="1" dirty="0" smtClean="0">
                <a:solidFill>
                  <a:schemeClr val="bg1"/>
                </a:solidFill>
                <a:latin typeface="+mj-lt"/>
                <a:cs typeface="Helvetica Neue"/>
              </a:rPr>
              <a:t>      or </a:t>
            </a:r>
            <a:r>
              <a:rPr lang="en-US" sz="3600" b="1" dirty="0">
                <a:solidFill>
                  <a:schemeClr val="bg1"/>
                </a:solidFill>
                <a:latin typeface="+mj-lt"/>
                <a:cs typeface="Helvetica Neue"/>
              </a:rPr>
              <a:t>n</a:t>
            </a:r>
            <a:r>
              <a:rPr lang="en-US" sz="3600" b="1" dirty="0" smtClean="0">
                <a:solidFill>
                  <a:schemeClr val="bg1"/>
                </a:solidFill>
                <a:latin typeface="+mj-lt"/>
                <a:cs typeface="Helvetica Neue"/>
              </a:rPr>
              <a:t>eed.</a:t>
            </a:r>
          </a:p>
          <a:p>
            <a:pPr>
              <a:lnSpc>
                <a:spcPct val="80000"/>
              </a:lnSpc>
            </a:pPr>
            <a:endParaRPr lang="en-US" sz="3200" b="1" dirty="0" smtClean="0">
              <a:solidFill>
                <a:schemeClr val="bg1"/>
              </a:solidFill>
              <a:latin typeface="+mj-lt"/>
              <a:cs typeface="Helvetica Neue"/>
            </a:endParaRPr>
          </a:p>
          <a:p>
            <a:pPr>
              <a:lnSpc>
                <a:spcPct val="80000"/>
              </a:lnSpc>
            </a:pPr>
            <a:endParaRPr lang="en-US" sz="3200" b="1" dirty="0">
              <a:solidFill>
                <a:schemeClr val="bg1"/>
              </a:solidFill>
              <a:latin typeface="+mj-lt"/>
              <a:cs typeface="Helvetica Neue"/>
            </a:endParaRPr>
          </a:p>
        </p:txBody>
      </p:sp>
    </p:spTree>
    <p:extLst>
      <p:ext uri="{BB962C8B-B14F-4D97-AF65-F5344CB8AC3E}">
        <p14:creationId xmlns:p14="http://schemas.microsoft.com/office/powerpoint/2010/main" val="16421422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5607" y="0"/>
            <a:ext cx="9163659" cy="6858000"/>
          </a:xfrm>
          <a:prstGeom prst="rect">
            <a:avLst/>
          </a:prstGeom>
          <a:solidFill>
            <a:srgbClr val="88D02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Slide2_gre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9976" y="0"/>
            <a:ext cx="8875059" cy="6858000"/>
          </a:xfrm>
          <a:prstGeom prst="rect">
            <a:avLst/>
          </a:prstGeom>
        </p:spPr>
      </p:pic>
      <p:sp>
        <p:nvSpPr>
          <p:cNvPr id="6" name="TextBox 5"/>
          <p:cNvSpPr txBox="1"/>
          <p:nvPr/>
        </p:nvSpPr>
        <p:spPr>
          <a:xfrm>
            <a:off x="2084899" y="537135"/>
            <a:ext cx="5571660" cy="1389098"/>
          </a:xfrm>
          <a:prstGeom prst="rect">
            <a:avLst/>
          </a:prstGeom>
          <a:noFill/>
        </p:spPr>
        <p:txBody>
          <a:bodyPr wrap="square" rtlCol="0">
            <a:spAutoFit/>
          </a:bodyPr>
          <a:lstStyle/>
          <a:p>
            <a:pPr>
              <a:lnSpc>
                <a:spcPct val="80000"/>
              </a:lnSpc>
            </a:pPr>
            <a:r>
              <a:rPr lang="en-US" sz="4000" b="1" dirty="0" smtClean="0">
                <a:solidFill>
                  <a:schemeClr val="bg1"/>
                </a:solidFill>
                <a:latin typeface="+mj-lt"/>
                <a:cs typeface="Helvetica Neue"/>
              </a:rPr>
              <a:t>2. Conduct </a:t>
            </a:r>
            <a:r>
              <a:rPr lang="en-US" sz="4000" b="1" dirty="0">
                <a:solidFill>
                  <a:schemeClr val="bg1"/>
                </a:solidFill>
                <a:latin typeface="+mj-lt"/>
                <a:cs typeface="Helvetica Neue"/>
              </a:rPr>
              <a:t>r</a:t>
            </a:r>
            <a:r>
              <a:rPr lang="en-US" sz="4000" b="1" dirty="0" smtClean="0">
                <a:solidFill>
                  <a:schemeClr val="bg1"/>
                </a:solidFill>
                <a:latin typeface="+mj-lt"/>
                <a:cs typeface="Helvetica Neue"/>
              </a:rPr>
              <a:t>esearch.</a:t>
            </a:r>
          </a:p>
          <a:p>
            <a:pPr>
              <a:lnSpc>
                <a:spcPct val="80000"/>
              </a:lnSpc>
            </a:pPr>
            <a:endParaRPr lang="en-US" sz="3200" b="1" dirty="0" smtClean="0">
              <a:solidFill>
                <a:schemeClr val="bg1"/>
              </a:solidFill>
              <a:latin typeface="+mj-lt"/>
              <a:cs typeface="Helvetica Neue"/>
            </a:endParaRPr>
          </a:p>
          <a:p>
            <a:pPr>
              <a:lnSpc>
                <a:spcPct val="80000"/>
              </a:lnSpc>
            </a:pPr>
            <a:endParaRPr lang="en-US" sz="3200" b="1" dirty="0">
              <a:solidFill>
                <a:schemeClr val="bg1"/>
              </a:solidFill>
              <a:latin typeface="+mj-lt"/>
              <a:cs typeface="Helvetica Neue"/>
            </a:endParaRPr>
          </a:p>
        </p:txBody>
      </p:sp>
      <p:pic>
        <p:nvPicPr>
          <p:cNvPr id="10" name="Picture 9" descr="ChallengeSteps2_Explore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675" y="181770"/>
            <a:ext cx="1792224" cy="1792224"/>
          </a:xfrm>
          <a:prstGeom prst="rect">
            <a:avLst/>
          </a:prstGeom>
          <a:effectLst>
            <a:glow rad="330200">
              <a:schemeClr val="bg1">
                <a:alpha val="28000"/>
              </a:schemeClr>
            </a:glow>
          </a:effectLst>
        </p:spPr>
      </p:pic>
      <p:sp>
        <p:nvSpPr>
          <p:cNvPr id="11" name="TextBox 10"/>
          <p:cNvSpPr txBox="1"/>
          <p:nvPr/>
        </p:nvSpPr>
        <p:spPr>
          <a:xfrm rot="21396742">
            <a:off x="358555" y="2097485"/>
            <a:ext cx="3957806" cy="3108543"/>
          </a:xfrm>
          <a:prstGeom prst="rect">
            <a:avLst/>
          </a:prstGeom>
          <a:solidFill>
            <a:schemeClr val="bg1"/>
          </a:solidFill>
        </p:spPr>
        <p:txBody>
          <a:bodyPr wrap="square" rtlCol="0">
            <a:spAutoFit/>
          </a:bodyPr>
          <a:lstStyle/>
          <a:p>
            <a:r>
              <a:rPr lang="en-US" sz="2800" b="1" dirty="0" smtClean="0">
                <a:solidFill>
                  <a:srgbClr val="F38119"/>
                </a:solidFill>
              </a:rPr>
              <a:t>I know some people like my grandfather have trouble with shaking hands. I interviewed an</a:t>
            </a:r>
          </a:p>
          <a:p>
            <a:r>
              <a:rPr lang="en-US" sz="2800" b="1" dirty="0" smtClean="0">
                <a:solidFill>
                  <a:srgbClr val="F38119"/>
                </a:solidFill>
              </a:rPr>
              <a:t>Occupational Therapist </a:t>
            </a:r>
          </a:p>
          <a:p>
            <a:r>
              <a:rPr lang="en-US" sz="2800" b="1" dirty="0" smtClean="0">
                <a:solidFill>
                  <a:srgbClr val="F38119"/>
                </a:solidFill>
              </a:rPr>
              <a:t>to see what she thought.  </a:t>
            </a:r>
            <a:r>
              <a:rPr lang="en-US" sz="2800" b="1" dirty="0">
                <a:solidFill>
                  <a:srgbClr val="F38119"/>
                </a:solidFill>
              </a:rPr>
              <a:t> </a:t>
            </a:r>
            <a:r>
              <a:rPr lang="en-US" sz="2800" b="1" dirty="0" smtClean="0">
                <a:solidFill>
                  <a:srgbClr val="F38119"/>
                </a:solidFill>
              </a:rPr>
              <a:t>    </a:t>
            </a:r>
          </a:p>
          <a:p>
            <a:r>
              <a:rPr lang="en-US" sz="2800" b="1" dirty="0" smtClean="0">
                <a:solidFill>
                  <a:srgbClr val="F38119"/>
                </a:solidFill>
              </a:rPr>
              <a:t>Hannah</a:t>
            </a:r>
            <a:r>
              <a:rPr lang="en-US" sz="2800" dirty="0" smtClean="0">
                <a:solidFill>
                  <a:srgbClr val="F38119"/>
                </a:solidFill>
              </a:rPr>
              <a:t> - USA</a:t>
            </a:r>
            <a:r>
              <a:rPr lang="en-US" sz="2800" b="1" dirty="0" smtClean="0">
                <a:solidFill>
                  <a:srgbClr val="F38119"/>
                </a:solidFill>
              </a:rPr>
              <a:t>  </a:t>
            </a:r>
            <a:endParaRPr lang="en-US" sz="2800" b="1" dirty="0">
              <a:solidFill>
                <a:srgbClr val="F38119"/>
              </a:solidFill>
            </a:endParaRPr>
          </a:p>
        </p:txBody>
      </p:sp>
      <p:sp>
        <p:nvSpPr>
          <p:cNvPr id="14" name="Rectangle 13"/>
          <p:cNvSpPr/>
          <p:nvPr/>
        </p:nvSpPr>
        <p:spPr>
          <a:xfrm rot="289647">
            <a:off x="4941078" y="1289909"/>
            <a:ext cx="4086321" cy="5354324"/>
          </a:xfrm>
          <a:prstGeom prst="rect">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5114305" y="1210165"/>
            <a:ext cx="3833283" cy="5909310"/>
          </a:xfrm>
          <a:prstGeom prst="rect">
            <a:avLst/>
          </a:prstGeom>
          <a:noFill/>
        </p:spPr>
        <p:txBody>
          <a:bodyPr wrap="square" rtlCol="0">
            <a:spAutoFit/>
          </a:bodyPr>
          <a:lstStyle/>
          <a:p>
            <a:endParaRPr lang="en-US" dirty="0"/>
          </a:p>
          <a:p>
            <a:r>
              <a:rPr lang="en-US" b="1" dirty="0" smtClean="0"/>
              <a:t>Have you ever worked with </a:t>
            </a:r>
          </a:p>
          <a:p>
            <a:r>
              <a:rPr lang="en-US" b="1" dirty="0" smtClean="0"/>
              <a:t>someone who has shaking hands?</a:t>
            </a:r>
          </a:p>
          <a:p>
            <a:r>
              <a:rPr lang="en-US" dirty="0" smtClean="0"/>
              <a:t>Yes. I have worked with students as well as elderly citizens.</a:t>
            </a:r>
          </a:p>
          <a:p>
            <a:endParaRPr lang="en-US" dirty="0"/>
          </a:p>
          <a:p>
            <a:r>
              <a:rPr lang="en-US" b="1" dirty="0"/>
              <a:t>What problems did this cause?</a:t>
            </a:r>
          </a:p>
          <a:p>
            <a:r>
              <a:rPr lang="en-US" dirty="0"/>
              <a:t>People had trouble cooking, feeding themselves, and writing, They also had problems with buttons, zippers, and snaps. </a:t>
            </a:r>
          </a:p>
          <a:p>
            <a:endParaRPr lang="en-US" dirty="0"/>
          </a:p>
          <a:p>
            <a:r>
              <a:rPr lang="en-US" b="1" dirty="0"/>
              <a:t>How did you help people with these problems?</a:t>
            </a:r>
          </a:p>
          <a:p>
            <a:r>
              <a:rPr lang="en-US" dirty="0"/>
              <a:t>I used adaptive tools such as weighted utensils, big handles, plates with suction, and weighted pencils. Wrist weights also help.</a:t>
            </a:r>
          </a:p>
          <a:p>
            <a:endParaRPr lang="en-US" dirty="0" smtClean="0"/>
          </a:p>
          <a:p>
            <a:endParaRPr lang="en-US" b="1" dirty="0" smtClean="0"/>
          </a:p>
          <a:p>
            <a:endParaRPr lang="en-US" dirty="0"/>
          </a:p>
        </p:txBody>
      </p:sp>
      <p:sp>
        <p:nvSpPr>
          <p:cNvPr id="2" name="Rectangle 1"/>
          <p:cNvSpPr/>
          <p:nvPr/>
        </p:nvSpPr>
        <p:spPr>
          <a:xfrm>
            <a:off x="51458" y="5543609"/>
            <a:ext cx="4504764" cy="1200329"/>
          </a:xfrm>
          <a:prstGeom prst="rect">
            <a:avLst/>
          </a:prstGeom>
          <a:solidFill>
            <a:schemeClr val="bg1"/>
          </a:solidFill>
        </p:spPr>
        <p:txBody>
          <a:bodyPr wrap="square">
            <a:spAutoFit/>
          </a:bodyPr>
          <a:lstStyle/>
          <a:p>
            <a:r>
              <a:rPr lang="en-US" b="1" dirty="0" smtClean="0">
                <a:solidFill>
                  <a:srgbClr val="29B436"/>
                </a:solidFill>
              </a:rPr>
              <a:t>Look </a:t>
            </a:r>
            <a:r>
              <a:rPr lang="en-US" b="1" dirty="0">
                <a:solidFill>
                  <a:srgbClr val="29B436"/>
                </a:solidFill>
              </a:rPr>
              <a:t>to see what solutions have been developed before to solve the problem </a:t>
            </a:r>
            <a:r>
              <a:rPr lang="en-US" b="1" dirty="0" smtClean="0">
                <a:solidFill>
                  <a:srgbClr val="29B436"/>
                </a:solidFill>
              </a:rPr>
              <a:t>you’ve </a:t>
            </a:r>
            <a:r>
              <a:rPr lang="en-US" b="1" dirty="0">
                <a:solidFill>
                  <a:srgbClr val="29B436"/>
                </a:solidFill>
              </a:rPr>
              <a:t>identified, and what other inventors are doing now to address the same </a:t>
            </a:r>
            <a:r>
              <a:rPr lang="en-US" b="1" dirty="0" smtClean="0">
                <a:solidFill>
                  <a:srgbClr val="29B436"/>
                </a:solidFill>
              </a:rPr>
              <a:t>problem.</a:t>
            </a:r>
            <a:endParaRPr lang="en-US" b="1" dirty="0">
              <a:solidFill>
                <a:srgbClr val="29B436"/>
              </a:solidFill>
            </a:endParaRPr>
          </a:p>
        </p:txBody>
      </p:sp>
    </p:spTree>
    <p:extLst>
      <p:ext uri="{BB962C8B-B14F-4D97-AF65-F5344CB8AC3E}">
        <p14:creationId xmlns:p14="http://schemas.microsoft.com/office/powerpoint/2010/main" val="42030374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372667"/>
            <a:ext cx="9144000" cy="6485333"/>
          </a:xfrm>
          <a:prstGeom prst="rect">
            <a:avLst/>
          </a:prstGeom>
        </p:spPr>
      </p:pic>
      <p:pic>
        <p:nvPicPr>
          <p:cNvPr id="14" name="Picture 13" descr="Slide_Tangeri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7818"/>
            <a:ext cx="9144000" cy="7065818"/>
          </a:xfrm>
          <a:prstGeom prst="rect">
            <a:avLst/>
          </a:prstGeom>
        </p:spPr>
      </p:pic>
      <p:pic>
        <p:nvPicPr>
          <p:cNvPr id="4" name="Picture 3" descr="ChallengeSteps3_Sketchi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632" y="437906"/>
            <a:ext cx="1792224" cy="1792224"/>
          </a:xfrm>
          <a:prstGeom prst="rect">
            <a:avLst/>
          </a:prstGeom>
          <a:effectLst>
            <a:glow rad="330200">
              <a:schemeClr val="bg1">
                <a:alpha val="28000"/>
              </a:schemeClr>
            </a:glow>
          </a:effectLst>
        </p:spPr>
      </p:pic>
      <p:sp>
        <p:nvSpPr>
          <p:cNvPr id="15" name="Title 1"/>
          <p:cNvSpPr txBox="1">
            <a:spLocks/>
          </p:cNvSpPr>
          <p:nvPr/>
        </p:nvSpPr>
        <p:spPr>
          <a:xfrm>
            <a:off x="860607" y="-69005"/>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chemeClr val="bg1"/>
                </a:solidFill>
              </a:rPr>
              <a:t>              3. Draw your invention idea.</a:t>
            </a:r>
            <a:endParaRPr lang="en-US" sz="3200" b="1" dirty="0">
              <a:solidFill>
                <a:schemeClr val="bg1"/>
              </a:solidFill>
            </a:endParaRPr>
          </a:p>
        </p:txBody>
      </p:sp>
      <p:sp>
        <p:nvSpPr>
          <p:cNvPr id="16" name="TextBox 15"/>
          <p:cNvSpPr txBox="1"/>
          <p:nvPr/>
        </p:nvSpPr>
        <p:spPr>
          <a:xfrm rot="20917062">
            <a:off x="1710538" y="5678937"/>
            <a:ext cx="3107942" cy="523220"/>
          </a:xfrm>
          <a:prstGeom prst="rect">
            <a:avLst/>
          </a:prstGeom>
          <a:solidFill>
            <a:srgbClr val="53A935"/>
          </a:solidFill>
          <a:effectLst>
            <a:outerShdw blurRad="50800" dist="38100" dir="2700000" algn="tl" rotWithShape="0">
              <a:prstClr val="black">
                <a:alpha val="40000"/>
              </a:prstClr>
            </a:outerShdw>
          </a:effectLst>
        </p:spPr>
        <p:txBody>
          <a:bodyPr wrap="none" rtlCol="0">
            <a:spAutoFit/>
          </a:bodyPr>
          <a:lstStyle/>
          <a:p>
            <a:r>
              <a:rPr lang="en-US" sz="2800" b="1" dirty="0" smtClean="0">
                <a:solidFill>
                  <a:schemeClr val="bg1"/>
                </a:solidFill>
              </a:rPr>
              <a:t>Yuan-Shan - </a:t>
            </a:r>
            <a:r>
              <a:rPr lang="en-US" sz="2800" dirty="0" smtClean="0">
                <a:solidFill>
                  <a:schemeClr val="bg1"/>
                </a:solidFill>
              </a:rPr>
              <a:t>Taiwan</a:t>
            </a:r>
            <a:endParaRPr lang="en-US" sz="2800" dirty="0">
              <a:solidFill>
                <a:schemeClr val="bg1"/>
              </a:solidFill>
            </a:endParaRPr>
          </a:p>
        </p:txBody>
      </p:sp>
    </p:spTree>
    <p:extLst>
      <p:ext uri="{BB962C8B-B14F-4D97-AF65-F5344CB8AC3E}">
        <p14:creationId xmlns:p14="http://schemas.microsoft.com/office/powerpoint/2010/main" val="3276070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63659" cy="6858000"/>
          </a:xfrm>
          <a:prstGeom prst="rect">
            <a:avLst/>
          </a:prstGeom>
          <a:solidFill>
            <a:srgbClr val="88D02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Slide2_gre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560" y="0"/>
            <a:ext cx="8875059" cy="6858000"/>
          </a:xfrm>
          <a:prstGeom prst="rect">
            <a:avLst/>
          </a:prstGeom>
        </p:spPr>
      </p:pic>
      <p:sp>
        <p:nvSpPr>
          <p:cNvPr id="6" name="TextBox 5"/>
          <p:cNvSpPr txBox="1"/>
          <p:nvPr/>
        </p:nvSpPr>
        <p:spPr>
          <a:xfrm>
            <a:off x="2477443" y="318990"/>
            <a:ext cx="6824736" cy="1389098"/>
          </a:xfrm>
          <a:prstGeom prst="rect">
            <a:avLst/>
          </a:prstGeom>
          <a:noFill/>
        </p:spPr>
        <p:txBody>
          <a:bodyPr wrap="square" rtlCol="0">
            <a:spAutoFit/>
          </a:bodyPr>
          <a:lstStyle/>
          <a:p>
            <a:pPr>
              <a:lnSpc>
                <a:spcPct val="80000"/>
              </a:lnSpc>
            </a:pPr>
            <a:r>
              <a:rPr lang="en-US" sz="4000" b="1" dirty="0" smtClean="0">
                <a:solidFill>
                  <a:schemeClr val="bg1"/>
                </a:solidFill>
                <a:latin typeface="+mj-lt"/>
                <a:cs typeface="Helvetica Neue"/>
              </a:rPr>
              <a:t>4. Build a prototype or model.</a:t>
            </a:r>
          </a:p>
          <a:p>
            <a:pPr>
              <a:lnSpc>
                <a:spcPct val="80000"/>
              </a:lnSpc>
            </a:pPr>
            <a:endParaRPr lang="en-US" sz="3200" b="1" dirty="0" smtClean="0">
              <a:solidFill>
                <a:schemeClr val="bg1"/>
              </a:solidFill>
              <a:latin typeface="+mj-lt"/>
              <a:cs typeface="Helvetica Neue"/>
            </a:endParaRPr>
          </a:p>
          <a:p>
            <a:pPr>
              <a:lnSpc>
                <a:spcPct val="80000"/>
              </a:lnSpc>
            </a:pPr>
            <a:endParaRPr lang="en-US" sz="3200" b="1" dirty="0">
              <a:solidFill>
                <a:schemeClr val="bg1"/>
              </a:solidFill>
              <a:latin typeface="+mj-lt"/>
              <a:cs typeface="Helvetica Neue"/>
            </a:endParaRPr>
          </a:p>
        </p:txBody>
      </p:sp>
      <p:pic>
        <p:nvPicPr>
          <p:cNvPr id="3" name="Picture 2"/>
          <p:cNvPicPr>
            <a:picLocks noChangeAspect="1"/>
          </p:cNvPicPr>
          <p:nvPr/>
        </p:nvPicPr>
        <p:blipFill>
          <a:blip r:embed="rId4"/>
          <a:stretch>
            <a:fillRect/>
          </a:stretch>
        </p:blipFill>
        <p:spPr>
          <a:xfrm rot="21017790">
            <a:off x="2398104" y="1227563"/>
            <a:ext cx="5214563" cy="4850264"/>
          </a:xfrm>
          <a:prstGeom prst="rect">
            <a:avLst/>
          </a:prstGeom>
        </p:spPr>
      </p:pic>
      <p:pic>
        <p:nvPicPr>
          <p:cNvPr id="2" name="Picture 1" descr="ChallengeSteps4_Createi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179" y="117427"/>
            <a:ext cx="1792224" cy="1792224"/>
          </a:xfrm>
          <a:prstGeom prst="rect">
            <a:avLst/>
          </a:prstGeom>
          <a:effectLst>
            <a:glow rad="330200">
              <a:schemeClr val="bg1">
                <a:alpha val="28000"/>
              </a:schemeClr>
            </a:glow>
          </a:effectLst>
        </p:spPr>
      </p:pic>
      <p:sp>
        <p:nvSpPr>
          <p:cNvPr id="16" name="TextBox 15"/>
          <p:cNvSpPr txBox="1"/>
          <p:nvPr/>
        </p:nvSpPr>
        <p:spPr>
          <a:xfrm rot="307118">
            <a:off x="791429" y="5760455"/>
            <a:ext cx="4482399" cy="523220"/>
          </a:xfrm>
          <a:prstGeom prst="rect">
            <a:avLst/>
          </a:prstGeom>
          <a:solidFill>
            <a:srgbClr val="F38119"/>
          </a:solidFill>
          <a:effectLst>
            <a:outerShdw blurRad="50800" dist="38100" dir="2700000" algn="tl" rotWithShape="0">
              <a:prstClr val="black">
                <a:alpha val="40000"/>
              </a:prstClr>
            </a:outerShdw>
          </a:effectLst>
        </p:spPr>
        <p:txBody>
          <a:bodyPr wrap="square" rtlCol="0">
            <a:spAutoFit/>
          </a:bodyPr>
          <a:lstStyle/>
          <a:p>
            <a:r>
              <a:rPr lang="en-US" sz="2800" b="1" dirty="0" smtClean="0">
                <a:solidFill>
                  <a:schemeClr val="bg1"/>
                </a:solidFill>
              </a:rPr>
              <a:t>Dustin P. - </a:t>
            </a:r>
            <a:r>
              <a:rPr lang="en-US" sz="2800" dirty="0" smtClean="0">
                <a:solidFill>
                  <a:schemeClr val="bg1"/>
                </a:solidFill>
              </a:rPr>
              <a:t>New Jersey, USA</a:t>
            </a:r>
            <a:endParaRPr lang="en-US" sz="2800" dirty="0">
              <a:solidFill>
                <a:schemeClr val="bg1"/>
              </a:solidFill>
            </a:endParaRPr>
          </a:p>
        </p:txBody>
      </p:sp>
    </p:spTree>
    <p:extLst>
      <p:ext uri="{BB962C8B-B14F-4D97-AF65-F5344CB8AC3E}">
        <p14:creationId xmlns:p14="http://schemas.microsoft.com/office/powerpoint/2010/main" val="7807431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19" y="0"/>
            <a:ext cx="9144419" cy="6872490"/>
          </a:xfrm>
          <a:prstGeom prst="rect">
            <a:avLst/>
          </a:prstGeom>
          <a:solidFill>
            <a:srgbClr val="FBA50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Slide2_Tangeri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260" y="-1299379"/>
            <a:ext cx="8875059" cy="6858000"/>
          </a:xfrm>
          <a:prstGeom prst="rect">
            <a:avLst/>
          </a:prstGeom>
        </p:spPr>
      </p:pic>
      <p:sp>
        <p:nvSpPr>
          <p:cNvPr id="5" name="TextBox 4"/>
          <p:cNvSpPr txBox="1"/>
          <p:nvPr/>
        </p:nvSpPr>
        <p:spPr>
          <a:xfrm>
            <a:off x="2665208" y="674658"/>
            <a:ext cx="8373870" cy="535531"/>
          </a:xfrm>
          <a:prstGeom prst="rect">
            <a:avLst/>
          </a:prstGeom>
          <a:noFill/>
        </p:spPr>
        <p:txBody>
          <a:bodyPr wrap="square" rtlCol="0">
            <a:spAutoFit/>
          </a:bodyPr>
          <a:lstStyle/>
          <a:p>
            <a:pPr>
              <a:lnSpc>
                <a:spcPct val="80000"/>
              </a:lnSpc>
            </a:pPr>
            <a:r>
              <a:rPr lang="en-US" sz="3600" b="1" dirty="0" smtClean="0">
                <a:solidFill>
                  <a:schemeClr val="bg1"/>
                </a:solidFill>
                <a:latin typeface="+mj-lt"/>
                <a:cs typeface="Helvetica Neue"/>
              </a:rPr>
              <a:t>5. Test your invention</a:t>
            </a:r>
            <a:r>
              <a:rPr lang="en-US" sz="3200" b="1" dirty="0">
                <a:solidFill>
                  <a:schemeClr val="bg1"/>
                </a:solidFill>
                <a:latin typeface="+mj-lt"/>
                <a:cs typeface="Helvetica Neue"/>
              </a:rPr>
              <a:t>.</a:t>
            </a:r>
            <a:endParaRPr lang="en-US" sz="3600" b="1" dirty="0" smtClean="0">
              <a:solidFill>
                <a:schemeClr val="bg1"/>
              </a:solidFill>
              <a:latin typeface="+mj-lt"/>
              <a:cs typeface="Helvetica Neue"/>
            </a:endParaRPr>
          </a:p>
        </p:txBody>
      </p:sp>
      <p:pic>
        <p:nvPicPr>
          <p:cNvPr id="8" name="Picture 7"/>
          <p:cNvPicPr>
            <a:picLocks noChangeAspect="1"/>
          </p:cNvPicPr>
          <p:nvPr/>
        </p:nvPicPr>
        <p:blipFill rotWithShape="1">
          <a:blip r:embed="rId4"/>
          <a:srcRect l="18171" t="14932" r="17222" b="27384"/>
          <a:stretch/>
        </p:blipFill>
        <p:spPr>
          <a:xfrm rot="21441223">
            <a:off x="2242638" y="2820343"/>
            <a:ext cx="6023760" cy="3361425"/>
          </a:xfrm>
          <a:prstGeom prst="rect">
            <a:avLst/>
          </a:prstGeom>
          <a:ln>
            <a:noFill/>
          </a:ln>
          <a:effectLst/>
        </p:spPr>
      </p:pic>
      <p:sp>
        <p:nvSpPr>
          <p:cNvPr id="6" name="TextBox 5"/>
          <p:cNvSpPr txBox="1"/>
          <p:nvPr/>
        </p:nvSpPr>
        <p:spPr>
          <a:xfrm rot="21065100">
            <a:off x="439488" y="2705276"/>
            <a:ext cx="3480139" cy="523220"/>
          </a:xfrm>
          <a:prstGeom prst="rect">
            <a:avLst/>
          </a:prstGeom>
          <a:solidFill>
            <a:srgbClr val="53A935"/>
          </a:solidFill>
          <a:effectLst>
            <a:outerShdw blurRad="50800" dist="38100" dir="2700000" algn="tl" rotWithShape="0">
              <a:prstClr val="black">
                <a:alpha val="40000"/>
              </a:prstClr>
            </a:outerShdw>
          </a:effectLst>
        </p:spPr>
        <p:txBody>
          <a:bodyPr wrap="none" rtlCol="0">
            <a:spAutoFit/>
          </a:bodyPr>
          <a:lstStyle/>
          <a:p>
            <a:r>
              <a:rPr lang="en-US" sz="2800" b="1" dirty="0" err="1" smtClean="0">
                <a:solidFill>
                  <a:schemeClr val="bg1"/>
                </a:solidFill>
              </a:rPr>
              <a:t>Alix</a:t>
            </a:r>
            <a:r>
              <a:rPr lang="en-US" sz="2800" b="1" dirty="0" smtClean="0">
                <a:solidFill>
                  <a:schemeClr val="bg1"/>
                </a:solidFill>
              </a:rPr>
              <a:t>  &amp; Alexis - </a:t>
            </a:r>
            <a:r>
              <a:rPr lang="en-US" sz="2800" dirty="0" smtClean="0">
                <a:solidFill>
                  <a:schemeClr val="bg1"/>
                </a:solidFill>
              </a:rPr>
              <a:t>Canada</a:t>
            </a:r>
            <a:endParaRPr lang="en-US" sz="2800" dirty="0">
              <a:solidFill>
                <a:schemeClr val="bg1"/>
              </a:solidFill>
            </a:endParaRPr>
          </a:p>
        </p:txBody>
      </p:sp>
      <p:pic>
        <p:nvPicPr>
          <p:cNvPr id="4" name="Picture 3" descr="ChallengeSteps5_Tryi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584" y="517728"/>
            <a:ext cx="1792224" cy="1792224"/>
          </a:xfrm>
          <a:prstGeom prst="rect">
            <a:avLst/>
          </a:prstGeom>
          <a:effectLst>
            <a:glow rad="330200">
              <a:schemeClr val="bg1">
                <a:alpha val="28000"/>
              </a:schemeClr>
            </a:glow>
          </a:effectLst>
        </p:spPr>
      </p:pic>
    </p:spTree>
    <p:extLst>
      <p:ext uri="{BB962C8B-B14F-4D97-AF65-F5344CB8AC3E}">
        <p14:creationId xmlns:p14="http://schemas.microsoft.com/office/powerpoint/2010/main" val="10248293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19" y="0"/>
            <a:ext cx="9144419" cy="6872490"/>
          </a:xfrm>
          <a:prstGeom prst="rect">
            <a:avLst/>
          </a:prstGeom>
          <a:solidFill>
            <a:srgbClr val="FBA50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Slide2_Tangeri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9" y="14490"/>
            <a:ext cx="8875059" cy="6858000"/>
          </a:xfrm>
          <a:prstGeom prst="rect">
            <a:avLst/>
          </a:prstGeom>
        </p:spPr>
      </p:pic>
      <p:sp>
        <p:nvSpPr>
          <p:cNvPr id="5" name="TextBox 4"/>
          <p:cNvSpPr txBox="1"/>
          <p:nvPr/>
        </p:nvSpPr>
        <p:spPr>
          <a:xfrm>
            <a:off x="3024588" y="820240"/>
            <a:ext cx="8373870" cy="1323439"/>
          </a:xfrm>
          <a:prstGeom prst="rect">
            <a:avLst/>
          </a:prstGeom>
          <a:noFill/>
        </p:spPr>
        <p:txBody>
          <a:bodyPr wrap="square" rtlCol="0">
            <a:spAutoFit/>
          </a:bodyPr>
          <a:lstStyle/>
          <a:p>
            <a:pPr>
              <a:lnSpc>
                <a:spcPct val="80000"/>
              </a:lnSpc>
            </a:pPr>
            <a:r>
              <a:rPr lang="en-US" sz="3600" b="1" dirty="0" smtClean="0">
                <a:solidFill>
                  <a:schemeClr val="bg1"/>
                </a:solidFill>
                <a:latin typeface="+mj-lt"/>
                <a:cs typeface="Helvetica Neue"/>
              </a:rPr>
              <a:t>6. Refine your invention.</a:t>
            </a:r>
          </a:p>
          <a:p>
            <a:pPr>
              <a:lnSpc>
                <a:spcPct val="80000"/>
              </a:lnSpc>
            </a:pPr>
            <a:endParaRPr lang="en-US" sz="3200" b="1" dirty="0" smtClean="0">
              <a:solidFill>
                <a:schemeClr val="bg1"/>
              </a:solidFill>
              <a:latin typeface="+mj-lt"/>
              <a:cs typeface="Helvetica Neue"/>
            </a:endParaRPr>
          </a:p>
          <a:p>
            <a:pPr>
              <a:lnSpc>
                <a:spcPct val="80000"/>
              </a:lnSpc>
            </a:pPr>
            <a:endParaRPr lang="en-US" sz="3200" b="1" dirty="0">
              <a:solidFill>
                <a:schemeClr val="bg1"/>
              </a:solidFill>
              <a:latin typeface="+mj-lt"/>
              <a:cs typeface="Helvetica Neue"/>
            </a:endParaRPr>
          </a:p>
        </p:txBody>
      </p:sp>
      <p:pic>
        <p:nvPicPr>
          <p:cNvPr id="2" name="Picture 1"/>
          <p:cNvPicPr>
            <a:picLocks noChangeAspect="1"/>
          </p:cNvPicPr>
          <p:nvPr/>
        </p:nvPicPr>
        <p:blipFill>
          <a:blip r:embed="rId4"/>
          <a:stretch>
            <a:fillRect/>
          </a:stretch>
        </p:blipFill>
        <p:spPr>
          <a:xfrm rot="20809397">
            <a:off x="2811038" y="1985569"/>
            <a:ext cx="3252144" cy="4417526"/>
          </a:xfrm>
          <a:prstGeom prst="rect">
            <a:avLst/>
          </a:prstGeom>
        </p:spPr>
      </p:pic>
      <p:sp>
        <p:nvSpPr>
          <p:cNvPr id="6" name="TextBox 5"/>
          <p:cNvSpPr txBox="1"/>
          <p:nvPr/>
        </p:nvSpPr>
        <p:spPr>
          <a:xfrm rot="340725">
            <a:off x="5926488" y="2618742"/>
            <a:ext cx="1967230" cy="523220"/>
          </a:xfrm>
          <a:prstGeom prst="rect">
            <a:avLst/>
          </a:prstGeom>
          <a:solidFill>
            <a:srgbClr val="53A935"/>
          </a:solidFill>
          <a:effectLst>
            <a:outerShdw blurRad="50800" dist="38100" dir="2700000" algn="tl" rotWithShape="0">
              <a:prstClr val="black">
                <a:alpha val="40000"/>
              </a:prstClr>
            </a:outerShdw>
          </a:effectLst>
        </p:spPr>
        <p:txBody>
          <a:bodyPr wrap="none" rtlCol="0">
            <a:spAutoFit/>
          </a:bodyPr>
          <a:lstStyle/>
          <a:p>
            <a:r>
              <a:rPr lang="en-US" sz="2800" b="1" dirty="0" smtClean="0">
                <a:solidFill>
                  <a:schemeClr val="bg1"/>
                </a:solidFill>
              </a:rPr>
              <a:t>Alisha - </a:t>
            </a:r>
            <a:r>
              <a:rPr lang="en-US" sz="2800" dirty="0" smtClean="0">
                <a:solidFill>
                  <a:schemeClr val="bg1"/>
                </a:solidFill>
              </a:rPr>
              <a:t>USA</a:t>
            </a:r>
            <a:endParaRPr lang="en-US" sz="2800" dirty="0">
              <a:solidFill>
                <a:schemeClr val="bg1"/>
              </a:solidFill>
            </a:endParaRPr>
          </a:p>
        </p:txBody>
      </p:sp>
      <p:pic>
        <p:nvPicPr>
          <p:cNvPr id="7" name="Picture 6" descr="ChallengeSteps6_Tweaki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242" y="609017"/>
            <a:ext cx="1792224" cy="1792224"/>
          </a:xfrm>
          <a:prstGeom prst="rect">
            <a:avLst/>
          </a:prstGeom>
          <a:effectLst>
            <a:glow rad="330200">
              <a:schemeClr val="bg1">
                <a:alpha val="28000"/>
              </a:schemeClr>
            </a:glow>
          </a:effectLst>
        </p:spPr>
      </p:pic>
    </p:spTree>
    <p:extLst>
      <p:ext uri="{BB962C8B-B14F-4D97-AF65-F5344CB8AC3E}">
        <p14:creationId xmlns:p14="http://schemas.microsoft.com/office/powerpoint/2010/main" val="23454796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1059</TotalTime>
  <Words>993</Words>
  <Application>Microsoft Office PowerPoint</Application>
  <PresentationFormat>On-screen Show (4:3)</PresentationFormat>
  <Paragraphs>88</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Helvetica Neue</vt:lpstr>
      <vt:lpstr>Helvetica Neue Light</vt:lpstr>
      <vt:lpstr>Office Theme</vt:lpstr>
      <vt:lpstr>PowerPoint Presentation</vt:lpstr>
      <vt:lpstr>How do inventors invent?</vt:lpstr>
      <vt:lpstr>The 7 Key Steps of the Inventing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7 Key Steps to the Inventing Process</vt:lpstr>
      <vt:lpstr>Ready to learn more?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Cooper</dc:creator>
  <cp:lastModifiedBy>Laura Woodside</cp:lastModifiedBy>
  <cp:revision>79</cp:revision>
  <cp:lastPrinted>2014-02-05T14:53:33Z</cp:lastPrinted>
  <dcterms:created xsi:type="dcterms:W3CDTF">2014-01-19T15:59:07Z</dcterms:created>
  <dcterms:modified xsi:type="dcterms:W3CDTF">2016-01-07T19:17:30Z</dcterms:modified>
</cp:coreProperties>
</file>